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6FA"/>
    <a:srgbClr val="531D25"/>
    <a:srgbClr val="D731D3"/>
    <a:srgbClr val="FF66FF"/>
    <a:srgbClr val="F6AF9D"/>
    <a:srgbClr val="F6DDC2"/>
    <a:srgbClr val="1F1F70"/>
    <a:srgbClr val="852F3B"/>
    <a:srgbClr val="C91730"/>
    <a:srgbClr val="C1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20">
            <a:extLst>
              <a:ext uri="{FF2B5EF4-FFF2-40B4-BE49-F238E27FC236}">
                <a16:creationId xmlns:a16="http://schemas.microsoft.com/office/drawing/2014/main" id="{1068D13C-55B3-FEA6-6FEF-0F82D5BE6209}"/>
              </a:ext>
            </a:extLst>
          </p:cNvPr>
          <p:cNvSpPr>
            <a:spLocks/>
          </p:cNvSpPr>
          <p:nvPr/>
        </p:nvSpPr>
        <p:spPr bwMode="auto">
          <a:xfrm>
            <a:off x="3183994" y="9045320"/>
            <a:ext cx="2418616" cy="57892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4" y="-25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970781"/>
            <a:ext cx="3485880" cy="2503218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57572" y="8178802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1477" y="8866301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0869" y="1206614"/>
            <a:ext cx="3869749" cy="2595414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5753567" y="2700404"/>
            <a:ext cx="1806107" cy="1747041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819449" y="2898841"/>
            <a:ext cx="370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海外ビジネス（エキスパート）相談窓口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141742" y="4515245"/>
            <a:ext cx="3731177" cy="2922378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latin typeface="+mn-ea"/>
                <a:cs typeface="Microsoft YaHei UI"/>
              </a:rPr>
              <a:t>そやま　　まさる</a:t>
            </a:r>
            <a:endParaRPr lang="en-US" altLang="ja-JP" sz="2000" dirty="0">
              <a:latin typeface="+mn-ea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800" b="1" dirty="0">
                <a:latin typeface="+mn-ea"/>
                <a:cs typeface="Microsoft YaHei UI"/>
              </a:rPr>
              <a:t>曽山　勝</a:t>
            </a:r>
            <a:endParaRPr lang="ja-JP" altLang="en-US" sz="2800" dirty="0">
              <a:latin typeface="+mn-ea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b="1" dirty="0">
                <a:solidFill>
                  <a:srgbClr val="00B0F0"/>
                </a:solidFill>
                <a:latin typeface="+mn-ea"/>
                <a:cs typeface="Microsoft YaHei UI"/>
              </a:rPr>
              <a:t>欧州全域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latin typeface="+mn-ea"/>
                <a:cs typeface="Microsoft YaHei UI"/>
              </a:rPr>
              <a:t>食品関連、製造業、</a:t>
            </a:r>
            <a:endParaRPr lang="en-US" altLang="ja-JP" sz="2000" dirty="0">
              <a:latin typeface="+mn-ea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latin typeface="+mn-ea"/>
                <a:cs typeface="Microsoft YaHei UI"/>
              </a:rPr>
              <a:t>海外展開、貿易、</a:t>
            </a:r>
            <a:endParaRPr lang="en-US" altLang="ja-JP" sz="2000" dirty="0">
              <a:latin typeface="+mn-ea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latin typeface="+mn-ea"/>
                <a:cs typeface="Microsoft YaHei UI"/>
              </a:rPr>
              <a:t>経営改善、事業計画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dirty="0">
                <a:latin typeface="+mn-ea"/>
                <a:cs typeface="Microsoft YaHei UI"/>
              </a:rPr>
              <a:t>◆中小企業診断士</a:t>
            </a: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6" name="Freeform 720">
            <a:extLst>
              <a:ext uri="{FF2B5EF4-FFF2-40B4-BE49-F238E27FC236}">
                <a16:creationId xmlns:a16="http://schemas.microsoft.com/office/drawing/2014/main" id="{3C5DE6D8-9C8F-59C5-B01D-FE4E80B8A292}"/>
              </a:ext>
            </a:extLst>
          </p:cNvPr>
          <p:cNvSpPr>
            <a:spLocks/>
          </p:cNvSpPr>
          <p:nvPr/>
        </p:nvSpPr>
        <p:spPr bwMode="auto">
          <a:xfrm>
            <a:off x="5678265" y="8305089"/>
            <a:ext cx="1662714" cy="1733777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959960" y="8386210"/>
            <a:ext cx="100862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3274854" y="9086743"/>
            <a:ext cx="378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-143745" y="1146979"/>
            <a:ext cx="37041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28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6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月</a:t>
            </a:r>
            <a:r>
              <a:rPr lang="en-US" altLang="ja-JP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14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日欧州全域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21</a:t>
            </a:r>
            <a:r>
              <a:rPr kumimoji="1"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日中国</a:t>
            </a:r>
            <a:endParaRPr kumimoji="1"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40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86642" y="1428066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2555696" y="2926816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0" y="8755542"/>
            <a:ext cx="1081389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21">
            <a:extLst>
              <a:ext uri="{FF2B5EF4-FFF2-40B4-BE49-F238E27FC236}">
                <a16:creationId xmlns:a16="http://schemas.microsoft.com/office/drawing/2014/main" id="{2F30AA1F-58EC-66D9-1636-12F65B3C9756}"/>
              </a:ext>
            </a:extLst>
          </p:cNvPr>
          <p:cNvSpPr>
            <a:spLocks/>
          </p:cNvSpPr>
          <p:nvPr/>
        </p:nvSpPr>
        <p:spPr bwMode="auto">
          <a:xfrm>
            <a:off x="4109743" y="4538657"/>
            <a:ext cx="3454157" cy="2875554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ja-JP" altLang="en-US" sz="2000" b="0" i="0" dirty="0">
                <a:solidFill>
                  <a:srgbClr val="242424"/>
                </a:solidFill>
                <a:effectLst/>
                <a:latin typeface="+mn-ea"/>
              </a:rPr>
              <a:t>たきざわ のりゆき</a:t>
            </a:r>
            <a:endParaRPr lang="en-US" altLang="ja-JP" sz="2000" b="0" i="0" dirty="0">
              <a:solidFill>
                <a:srgbClr val="242424"/>
              </a:solidFill>
              <a:effectLst/>
              <a:latin typeface="+mn-ea"/>
            </a:endParaRPr>
          </a:p>
          <a:p>
            <a:pPr algn="l"/>
            <a:r>
              <a:rPr lang="ja-JP" altLang="en-US" sz="2800" b="1" i="0" dirty="0">
                <a:solidFill>
                  <a:srgbClr val="242424"/>
                </a:solidFill>
                <a:effectLst/>
                <a:latin typeface="+mn-ea"/>
              </a:rPr>
              <a:t>滝沢 典之</a:t>
            </a:r>
            <a:endParaRPr lang="ja-JP" altLang="en-US" sz="2800" b="0" i="0" dirty="0">
              <a:solidFill>
                <a:srgbClr val="242424"/>
              </a:solidFill>
              <a:effectLst/>
              <a:latin typeface="+mn-ea"/>
            </a:endParaRPr>
          </a:p>
          <a:p>
            <a:pPr algn="l"/>
            <a:r>
              <a:rPr lang="ja-JP" altLang="en-US" b="1" i="0" dirty="0">
                <a:solidFill>
                  <a:srgbClr val="0070C0"/>
                </a:solidFill>
                <a:effectLst/>
                <a:latin typeface="+mn-ea"/>
              </a:rPr>
              <a:t>北米、中南米、</a:t>
            </a:r>
            <a:endParaRPr lang="en-US" altLang="ja-JP" b="1" i="0" dirty="0">
              <a:solidFill>
                <a:srgbClr val="0070C0"/>
              </a:solidFill>
              <a:effectLst/>
              <a:latin typeface="+mn-ea"/>
            </a:endParaRPr>
          </a:p>
          <a:p>
            <a:pPr algn="l"/>
            <a:r>
              <a:rPr lang="ja-JP" altLang="en-US" b="1" i="0" dirty="0">
                <a:solidFill>
                  <a:srgbClr val="0070C0"/>
                </a:solidFill>
                <a:effectLst/>
                <a:latin typeface="+mn-ea"/>
              </a:rPr>
              <a:t>欧州、中国、アジア</a:t>
            </a:r>
          </a:p>
          <a:p>
            <a:pPr algn="l"/>
            <a:r>
              <a:rPr lang="ja-JP" altLang="en-US" sz="2000" b="0" i="0" dirty="0">
                <a:solidFill>
                  <a:srgbClr val="242424"/>
                </a:solidFill>
                <a:effectLst/>
                <a:latin typeface="+mn-ea"/>
              </a:rPr>
              <a:t>貿易輸出入業務、</a:t>
            </a:r>
            <a:endParaRPr lang="en-US" altLang="ja-JP" sz="2000" b="0" i="0" dirty="0">
              <a:solidFill>
                <a:srgbClr val="242424"/>
              </a:solidFill>
              <a:effectLst/>
              <a:latin typeface="+mn-ea"/>
            </a:endParaRPr>
          </a:p>
          <a:p>
            <a:pPr algn="l"/>
            <a:r>
              <a:rPr lang="ja-JP" altLang="en-US" sz="2000" b="0" i="0" dirty="0">
                <a:solidFill>
                  <a:srgbClr val="242424"/>
                </a:solidFill>
                <a:effectLst/>
                <a:latin typeface="+mn-ea"/>
              </a:rPr>
              <a:t>海外進出電機、</a:t>
            </a:r>
            <a:endParaRPr lang="en-US" altLang="ja-JP" sz="2000" b="0" i="0" dirty="0">
              <a:solidFill>
                <a:srgbClr val="242424"/>
              </a:solidFill>
              <a:effectLst/>
              <a:latin typeface="+mn-ea"/>
            </a:endParaRPr>
          </a:p>
          <a:p>
            <a:pPr algn="l"/>
            <a:r>
              <a:rPr lang="ja-JP" altLang="en-US" sz="2000" b="0" i="0" dirty="0">
                <a:solidFill>
                  <a:srgbClr val="242424"/>
                </a:solidFill>
                <a:effectLst/>
                <a:latin typeface="+mn-ea"/>
              </a:rPr>
              <a:t>医療・食品（薬事・</a:t>
            </a:r>
            <a:r>
              <a:rPr lang="en-US" altLang="ja-JP" sz="2000" b="0" i="0" dirty="0">
                <a:solidFill>
                  <a:srgbClr val="242424"/>
                </a:solidFill>
                <a:effectLst/>
                <a:latin typeface="+mn-ea"/>
              </a:rPr>
              <a:t>FDA</a:t>
            </a:r>
            <a:r>
              <a:rPr lang="ja-JP" altLang="en-US" sz="2000" b="0" i="0" dirty="0">
                <a:solidFill>
                  <a:srgbClr val="242424"/>
                </a:solidFill>
                <a:effectLst/>
                <a:latin typeface="+mn-ea"/>
              </a:rPr>
              <a:t>）</a:t>
            </a:r>
          </a:p>
          <a:p>
            <a:pPr algn="l"/>
            <a:r>
              <a:rPr lang="ja-JP" altLang="en-US" sz="2000" b="0" i="0" dirty="0">
                <a:solidFill>
                  <a:srgbClr val="242424"/>
                </a:solidFill>
                <a:effectLst/>
                <a:latin typeface="+mn-ea"/>
              </a:rPr>
              <a:t>◆中小企業診断士</a:t>
            </a:r>
          </a:p>
        </p:txBody>
      </p:sp>
      <p:sp>
        <p:nvSpPr>
          <p:cNvPr id="16" name="Freeform 706">
            <a:extLst>
              <a:ext uri="{FF2B5EF4-FFF2-40B4-BE49-F238E27FC236}">
                <a16:creationId xmlns:a16="http://schemas.microsoft.com/office/drawing/2014/main" id="{CC7F87EA-696A-1CAF-1767-F2A39137FF67}"/>
              </a:ext>
            </a:extLst>
          </p:cNvPr>
          <p:cNvSpPr>
            <a:spLocks/>
          </p:cNvSpPr>
          <p:nvPr/>
        </p:nvSpPr>
        <p:spPr bwMode="auto">
          <a:xfrm>
            <a:off x="3939670" y="7776045"/>
            <a:ext cx="2239030" cy="673166"/>
          </a:xfrm>
          <a:custGeom>
            <a:avLst/>
            <a:gdLst>
              <a:gd name="T0" fmla="*/ 722 w 722"/>
              <a:gd name="T1" fmla="*/ 362 h 722"/>
              <a:gd name="T2" fmla="*/ 714 w 722"/>
              <a:gd name="T3" fmla="*/ 434 h 722"/>
              <a:gd name="T4" fmla="*/ 692 w 722"/>
              <a:gd name="T5" fmla="*/ 502 h 722"/>
              <a:gd name="T6" fmla="*/ 660 w 722"/>
              <a:gd name="T7" fmla="*/ 564 h 722"/>
              <a:gd name="T8" fmla="*/ 616 w 722"/>
              <a:gd name="T9" fmla="*/ 616 h 722"/>
              <a:gd name="T10" fmla="*/ 562 w 722"/>
              <a:gd name="T11" fmla="*/ 660 h 722"/>
              <a:gd name="T12" fmla="*/ 500 w 722"/>
              <a:gd name="T13" fmla="*/ 694 h 722"/>
              <a:gd name="T14" fmla="*/ 434 w 722"/>
              <a:gd name="T15" fmla="*/ 714 h 722"/>
              <a:gd name="T16" fmla="*/ 360 w 722"/>
              <a:gd name="T17" fmla="*/ 722 h 722"/>
              <a:gd name="T18" fmla="*/ 324 w 722"/>
              <a:gd name="T19" fmla="*/ 720 h 722"/>
              <a:gd name="T20" fmla="*/ 254 w 722"/>
              <a:gd name="T21" fmla="*/ 706 h 722"/>
              <a:gd name="T22" fmla="*/ 188 w 722"/>
              <a:gd name="T23" fmla="*/ 678 h 722"/>
              <a:gd name="T24" fmla="*/ 132 w 722"/>
              <a:gd name="T25" fmla="*/ 640 h 722"/>
              <a:gd name="T26" fmla="*/ 82 w 722"/>
              <a:gd name="T27" fmla="*/ 590 h 722"/>
              <a:gd name="T28" fmla="*/ 44 w 722"/>
              <a:gd name="T29" fmla="*/ 534 h 722"/>
              <a:gd name="T30" fmla="*/ 16 w 722"/>
              <a:gd name="T31" fmla="*/ 468 h 722"/>
              <a:gd name="T32" fmla="*/ 2 w 722"/>
              <a:gd name="T33" fmla="*/ 398 h 722"/>
              <a:gd name="T34" fmla="*/ 0 w 722"/>
              <a:gd name="T35" fmla="*/ 362 h 722"/>
              <a:gd name="T36" fmla="*/ 8 w 722"/>
              <a:gd name="T37" fmla="*/ 288 h 722"/>
              <a:gd name="T38" fmla="*/ 28 w 722"/>
              <a:gd name="T39" fmla="*/ 222 h 722"/>
              <a:gd name="T40" fmla="*/ 62 w 722"/>
              <a:gd name="T41" fmla="*/ 160 h 722"/>
              <a:gd name="T42" fmla="*/ 106 w 722"/>
              <a:gd name="T43" fmla="*/ 106 h 722"/>
              <a:gd name="T44" fmla="*/ 158 w 722"/>
              <a:gd name="T45" fmla="*/ 62 h 722"/>
              <a:gd name="T46" fmla="*/ 220 w 722"/>
              <a:gd name="T47" fmla="*/ 30 h 722"/>
              <a:gd name="T48" fmla="*/ 288 w 722"/>
              <a:gd name="T49" fmla="*/ 8 h 722"/>
              <a:gd name="T50" fmla="*/ 360 w 722"/>
              <a:gd name="T51" fmla="*/ 0 h 722"/>
              <a:gd name="T52" fmla="*/ 398 w 722"/>
              <a:gd name="T53" fmla="*/ 2 h 722"/>
              <a:gd name="T54" fmla="*/ 468 w 722"/>
              <a:gd name="T55" fmla="*/ 18 h 722"/>
              <a:gd name="T56" fmla="*/ 532 w 722"/>
              <a:gd name="T57" fmla="*/ 44 h 722"/>
              <a:gd name="T58" fmla="*/ 590 w 722"/>
              <a:gd name="T59" fmla="*/ 84 h 722"/>
              <a:gd name="T60" fmla="*/ 638 w 722"/>
              <a:gd name="T61" fmla="*/ 132 h 722"/>
              <a:gd name="T62" fmla="*/ 678 w 722"/>
              <a:gd name="T63" fmla="*/ 190 h 722"/>
              <a:gd name="T64" fmla="*/ 704 w 722"/>
              <a:gd name="T65" fmla="*/ 254 h 722"/>
              <a:gd name="T66" fmla="*/ 720 w 722"/>
              <a:gd name="T67" fmla="*/ 324 h 722"/>
              <a:gd name="T68" fmla="*/ 722 w 722"/>
              <a:gd name="T69" fmla="*/ 3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2" h="722">
                <a:moveTo>
                  <a:pt x="722" y="362"/>
                </a:moveTo>
                <a:lnTo>
                  <a:pt x="722" y="362"/>
                </a:lnTo>
                <a:lnTo>
                  <a:pt x="720" y="398"/>
                </a:lnTo>
                <a:lnTo>
                  <a:pt x="714" y="434"/>
                </a:lnTo>
                <a:lnTo>
                  <a:pt x="704" y="468"/>
                </a:lnTo>
                <a:lnTo>
                  <a:pt x="692" y="502"/>
                </a:lnTo>
                <a:lnTo>
                  <a:pt x="678" y="534"/>
                </a:lnTo>
                <a:lnTo>
                  <a:pt x="660" y="564"/>
                </a:lnTo>
                <a:lnTo>
                  <a:pt x="638" y="590"/>
                </a:lnTo>
                <a:lnTo>
                  <a:pt x="616" y="616"/>
                </a:lnTo>
                <a:lnTo>
                  <a:pt x="590" y="640"/>
                </a:lnTo>
                <a:lnTo>
                  <a:pt x="562" y="660"/>
                </a:lnTo>
                <a:lnTo>
                  <a:pt x="532" y="678"/>
                </a:lnTo>
                <a:lnTo>
                  <a:pt x="500" y="694"/>
                </a:lnTo>
                <a:lnTo>
                  <a:pt x="468" y="706"/>
                </a:lnTo>
                <a:lnTo>
                  <a:pt x="434" y="714"/>
                </a:lnTo>
                <a:lnTo>
                  <a:pt x="398" y="720"/>
                </a:lnTo>
                <a:lnTo>
                  <a:pt x="360" y="722"/>
                </a:lnTo>
                <a:lnTo>
                  <a:pt x="360" y="722"/>
                </a:lnTo>
                <a:lnTo>
                  <a:pt x="324" y="720"/>
                </a:lnTo>
                <a:lnTo>
                  <a:pt x="288" y="714"/>
                </a:lnTo>
                <a:lnTo>
                  <a:pt x="254" y="706"/>
                </a:lnTo>
                <a:lnTo>
                  <a:pt x="220" y="694"/>
                </a:lnTo>
                <a:lnTo>
                  <a:pt x="188" y="678"/>
                </a:lnTo>
                <a:lnTo>
                  <a:pt x="158" y="660"/>
                </a:lnTo>
                <a:lnTo>
                  <a:pt x="132" y="640"/>
                </a:lnTo>
                <a:lnTo>
                  <a:pt x="106" y="616"/>
                </a:lnTo>
                <a:lnTo>
                  <a:pt x="82" y="590"/>
                </a:lnTo>
                <a:lnTo>
                  <a:pt x="62" y="564"/>
                </a:lnTo>
                <a:lnTo>
                  <a:pt x="44" y="534"/>
                </a:lnTo>
                <a:lnTo>
                  <a:pt x="28" y="502"/>
                </a:lnTo>
                <a:lnTo>
                  <a:pt x="16" y="468"/>
                </a:lnTo>
                <a:lnTo>
                  <a:pt x="8" y="434"/>
                </a:lnTo>
                <a:lnTo>
                  <a:pt x="2" y="398"/>
                </a:lnTo>
                <a:lnTo>
                  <a:pt x="0" y="362"/>
                </a:lnTo>
                <a:lnTo>
                  <a:pt x="0" y="362"/>
                </a:lnTo>
                <a:lnTo>
                  <a:pt x="2" y="324"/>
                </a:lnTo>
                <a:lnTo>
                  <a:pt x="8" y="288"/>
                </a:lnTo>
                <a:lnTo>
                  <a:pt x="16" y="254"/>
                </a:lnTo>
                <a:lnTo>
                  <a:pt x="28" y="222"/>
                </a:lnTo>
                <a:lnTo>
                  <a:pt x="44" y="190"/>
                </a:lnTo>
                <a:lnTo>
                  <a:pt x="62" y="160"/>
                </a:lnTo>
                <a:lnTo>
                  <a:pt x="82" y="132"/>
                </a:lnTo>
                <a:lnTo>
                  <a:pt x="106" y="106"/>
                </a:lnTo>
                <a:lnTo>
                  <a:pt x="132" y="84"/>
                </a:lnTo>
                <a:lnTo>
                  <a:pt x="158" y="62"/>
                </a:lnTo>
                <a:lnTo>
                  <a:pt x="188" y="44"/>
                </a:lnTo>
                <a:lnTo>
                  <a:pt x="220" y="30"/>
                </a:lnTo>
                <a:lnTo>
                  <a:pt x="254" y="18"/>
                </a:lnTo>
                <a:lnTo>
                  <a:pt x="288" y="8"/>
                </a:lnTo>
                <a:lnTo>
                  <a:pt x="324" y="2"/>
                </a:lnTo>
                <a:lnTo>
                  <a:pt x="360" y="0"/>
                </a:lnTo>
                <a:lnTo>
                  <a:pt x="360" y="0"/>
                </a:lnTo>
                <a:lnTo>
                  <a:pt x="398" y="2"/>
                </a:lnTo>
                <a:lnTo>
                  <a:pt x="434" y="8"/>
                </a:lnTo>
                <a:lnTo>
                  <a:pt x="468" y="18"/>
                </a:lnTo>
                <a:lnTo>
                  <a:pt x="500" y="30"/>
                </a:lnTo>
                <a:lnTo>
                  <a:pt x="532" y="44"/>
                </a:lnTo>
                <a:lnTo>
                  <a:pt x="562" y="62"/>
                </a:lnTo>
                <a:lnTo>
                  <a:pt x="590" y="84"/>
                </a:lnTo>
                <a:lnTo>
                  <a:pt x="616" y="106"/>
                </a:lnTo>
                <a:lnTo>
                  <a:pt x="638" y="132"/>
                </a:lnTo>
                <a:lnTo>
                  <a:pt x="660" y="160"/>
                </a:lnTo>
                <a:lnTo>
                  <a:pt x="678" y="190"/>
                </a:lnTo>
                <a:lnTo>
                  <a:pt x="692" y="222"/>
                </a:lnTo>
                <a:lnTo>
                  <a:pt x="704" y="254"/>
                </a:lnTo>
                <a:lnTo>
                  <a:pt x="714" y="288"/>
                </a:lnTo>
                <a:lnTo>
                  <a:pt x="720" y="324"/>
                </a:lnTo>
                <a:lnTo>
                  <a:pt x="722" y="362"/>
                </a:lnTo>
                <a:lnTo>
                  <a:pt x="722" y="3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+mn-ea"/>
              </a:rPr>
              <a:t>IDEC</a:t>
            </a:r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横浜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C88AB7-1C7A-521A-96E5-9A518FD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6" y="8782481"/>
            <a:ext cx="1212166" cy="12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画像のプレビュー">
            <a:extLst>
              <a:ext uri="{FF2B5EF4-FFF2-40B4-BE49-F238E27FC236}">
                <a16:creationId xmlns:a16="http://schemas.microsoft.com/office/drawing/2014/main" id="{11E9C9D2-AC4B-8EA6-0519-D376AD78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04" y="4639932"/>
            <a:ext cx="1301587" cy="16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画像のプレビュー">
            <a:extLst>
              <a:ext uri="{FF2B5EF4-FFF2-40B4-BE49-F238E27FC236}">
                <a16:creationId xmlns:a16="http://schemas.microsoft.com/office/drawing/2014/main" id="{29E54E69-D4E5-C54B-9BA5-7DBCEC57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2" y="4681837"/>
            <a:ext cx="1239233" cy="16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25" y="3448888"/>
            <a:ext cx="7405012" cy="5238319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79238" y="7037698"/>
            <a:ext cx="7443568" cy="33374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D731D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endParaRPr lang="en-US" altLang="ja-JP" sz="900" b="1" dirty="0">
              <a:solidFill>
                <a:srgbClr val="D731D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38461" y="1111101"/>
            <a:ext cx="636665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オンライン又は対面にて相談可能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15" name="Group 704">
            <a:extLst>
              <a:ext uri="{FF2B5EF4-FFF2-40B4-BE49-F238E27FC236}">
                <a16:creationId xmlns:a16="http://schemas.microsoft.com/office/drawing/2014/main" id="{F0BDB73F-D0CF-44EB-1A34-80E2E2D84EAE}"/>
              </a:ext>
            </a:extLst>
          </p:cNvPr>
          <p:cNvGrpSpPr>
            <a:grpSpLocks noChangeAspect="1"/>
          </p:cNvGrpSpPr>
          <p:nvPr/>
        </p:nvGrpSpPr>
        <p:grpSpPr bwMode="auto">
          <a:xfrm rot="1296368">
            <a:off x="5221547" y="1092263"/>
            <a:ext cx="2370090" cy="1308462"/>
            <a:chOff x="-1297" y="2482"/>
            <a:chExt cx="746" cy="751"/>
          </a:xfrm>
        </p:grpSpPr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12AF602E-651A-A6AB-81FA-F301A946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A76BF70-CECE-BF0A-88BD-3F9ADD39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5F5F5-4FAE-F90C-F03E-49561D0C6BD1}"/>
              </a:ext>
            </a:extLst>
          </p:cNvPr>
          <p:cNvSpPr txBox="1"/>
          <p:nvPr/>
        </p:nvSpPr>
        <p:spPr>
          <a:xfrm rot="1463843">
            <a:off x="4119921" y="1108325"/>
            <a:ext cx="4536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endParaRPr kumimoji="1" lang="en-US" altLang="ja-JP" sz="16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無料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33E63-973C-092D-5A91-ABF05AC8E686}"/>
              </a:ext>
            </a:extLst>
          </p:cNvPr>
          <p:cNvSpPr txBox="1"/>
          <p:nvPr/>
        </p:nvSpPr>
        <p:spPr>
          <a:xfrm>
            <a:off x="49523" y="4533503"/>
            <a:ext cx="4455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６月：欧州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、中国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７月：台湾、韓国、海外貿易実務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８月：東南アジア、海外貿易実務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９月：米国、海外貿易実務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月：欧米、韓国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838FB8-5BBF-025E-3C45-8FDC87A7A22A}"/>
              </a:ext>
            </a:extLst>
          </p:cNvPr>
          <p:cNvSpPr txBox="1"/>
          <p:nvPr/>
        </p:nvSpPr>
        <p:spPr>
          <a:xfrm>
            <a:off x="3663540" y="4515739"/>
            <a:ext cx="4455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月：インド、中近東、海外進出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１月：欧州、米国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２月：中国、海外貿易実務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2196</TotalTime>
  <Words>504</Words>
  <Application>Microsoft Office PowerPoint</Application>
  <PresentationFormat>ユーザー設定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HGSｺﾞｼｯｸE</vt:lpstr>
      <vt:lpstr>HGｺﾞｼｯｸE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</cp:lastModifiedBy>
  <cp:revision>46</cp:revision>
  <cp:lastPrinted>2023-11-01T04:27:51Z</cp:lastPrinted>
  <dcterms:created xsi:type="dcterms:W3CDTF">2022-06-28T00:15:46Z</dcterms:created>
  <dcterms:modified xsi:type="dcterms:W3CDTF">2024-05-24T06:44:46Z</dcterms:modified>
</cp:coreProperties>
</file>