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media/image16.jpg" ContentType="image/jpg"/>
  <Override PartName="/ppt/media/image1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7559675" cy="10691813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DC2"/>
    <a:srgbClr val="BEE6FA"/>
    <a:srgbClr val="531D25"/>
    <a:srgbClr val="D731D3"/>
    <a:srgbClr val="FF66FF"/>
    <a:srgbClr val="F6AF9D"/>
    <a:srgbClr val="1F1F70"/>
    <a:srgbClr val="852F3B"/>
    <a:srgbClr val="C91730"/>
    <a:srgbClr val="C16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26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6349"/>
            <a:ext cx="5120108" cy="3849108"/>
          </a:xfrm>
          <a:custGeom>
            <a:avLst/>
            <a:gdLst>
              <a:gd name="connsiteX0" fmla="*/ 0 w 5120108"/>
              <a:gd name="connsiteY0" fmla="*/ 0 h 3849108"/>
              <a:gd name="connsiteX1" fmla="*/ 5120108 w 5120108"/>
              <a:gd name="connsiteY1" fmla="*/ 0 h 3849108"/>
              <a:gd name="connsiteX2" fmla="*/ 5120108 w 5120108"/>
              <a:gd name="connsiteY2" fmla="*/ 3849108 h 3849108"/>
              <a:gd name="connsiteX3" fmla="*/ 0 w 5120108"/>
              <a:gd name="connsiteY3" fmla="*/ 3849108 h 384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0108" h="3849108">
                <a:moveTo>
                  <a:pt x="0" y="0"/>
                </a:moveTo>
                <a:lnTo>
                  <a:pt x="5120108" y="0"/>
                </a:lnTo>
                <a:lnTo>
                  <a:pt x="5120108" y="3849108"/>
                </a:lnTo>
                <a:lnTo>
                  <a:pt x="0" y="384910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47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241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2" hasCustomPrompt="1"/>
          </p:nvPr>
        </p:nvSpPr>
        <p:spPr>
          <a:xfrm>
            <a:off x="2654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3" hasCustomPrompt="1"/>
          </p:nvPr>
        </p:nvSpPr>
        <p:spPr>
          <a:xfrm>
            <a:off x="5067300" y="7146847"/>
            <a:ext cx="2251075" cy="1692275"/>
          </a:xfrm>
          <a:custGeom>
            <a:avLst/>
            <a:gdLst>
              <a:gd name="connsiteX0" fmla="*/ 0 w 2251075"/>
              <a:gd name="connsiteY0" fmla="*/ 0 h 1692275"/>
              <a:gd name="connsiteX1" fmla="*/ 2251075 w 2251075"/>
              <a:gd name="connsiteY1" fmla="*/ 0 h 1692275"/>
              <a:gd name="connsiteX2" fmla="*/ 2251075 w 2251075"/>
              <a:gd name="connsiteY2" fmla="*/ 1692275 h 1692275"/>
              <a:gd name="connsiteX3" fmla="*/ 0 w 2251075"/>
              <a:gd name="connsiteY3" fmla="*/ 1692275 h 169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075" h="1692275">
                <a:moveTo>
                  <a:pt x="0" y="0"/>
                </a:moveTo>
                <a:lnTo>
                  <a:pt x="2251075" y="0"/>
                </a:lnTo>
                <a:lnTo>
                  <a:pt x="2251075" y="1692275"/>
                </a:lnTo>
                <a:lnTo>
                  <a:pt x="0" y="1692275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96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101811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5709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10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hyperlink" Target="tel:045-225-3730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20">
            <a:extLst>
              <a:ext uri="{FF2B5EF4-FFF2-40B4-BE49-F238E27FC236}">
                <a16:creationId xmlns:a16="http://schemas.microsoft.com/office/drawing/2014/main" id="{1068D13C-55B3-FEA6-6FEF-0F82D5BE6209}"/>
              </a:ext>
            </a:extLst>
          </p:cNvPr>
          <p:cNvSpPr>
            <a:spLocks/>
          </p:cNvSpPr>
          <p:nvPr/>
        </p:nvSpPr>
        <p:spPr bwMode="auto">
          <a:xfrm>
            <a:off x="3183994" y="9045320"/>
            <a:ext cx="2418616" cy="578926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494" y="-38458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grpSp>
        <p:nvGrpSpPr>
          <p:cNvPr id="5" name="Group 704">
            <a:extLst>
              <a:ext uri="{FF2B5EF4-FFF2-40B4-BE49-F238E27FC236}">
                <a16:creationId xmlns:a16="http://schemas.microsoft.com/office/drawing/2014/main" id="{11BFA503-119C-0823-78E6-7A68E749267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970781"/>
            <a:ext cx="3485880" cy="2503218"/>
            <a:chOff x="-1297" y="2482"/>
            <a:chExt cx="746" cy="751"/>
          </a:xfrm>
        </p:grpSpPr>
        <p:sp>
          <p:nvSpPr>
            <p:cNvPr id="6" name="Freeform 705">
              <a:extLst>
                <a:ext uri="{FF2B5EF4-FFF2-40B4-BE49-F238E27FC236}">
                  <a16:creationId xmlns:a16="http://schemas.microsoft.com/office/drawing/2014/main" id="{26A5D8D7-6D1C-945C-B373-25AA93CB7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" name="Freeform 706">
              <a:extLst>
                <a:ext uri="{FF2B5EF4-FFF2-40B4-BE49-F238E27FC236}">
                  <a16:creationId xmlns:a16="http://schemas.microsoft.com/office/drawing/2014/main" id="{6707DB74-64C5-C41B-F891-A8FB980E5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725" name="Group 709"/>
          <p:cNvGrpSpPr>
            <a:grpSpLocks noChangeAspect="1"/>
          </p:cNvGrpSpPr>
          <p:nvPr/>
        </p:nvGrpSpPr>
        <p:grpSpPr bwMode="auto">
          <a:xfrm>
            <a:off x="127167" y="8178080"/>
            <a:ext cx="3652670" cy="666868"/>
            <a:chOff x="-1201" y="4615"/>
            <a:chExt cx="2282" cy="320"/>
          </a:xfrm>
        </p:grpSpPr>
        <p:sp>
          <p:nvSpPr>
            <p:cNvPr id="727" name="Freeform 710"/>
            <p:cNvSpPr>
              <a:spLocks/>
            </p:cNvSpPr>
            <p:nvPr/>
          </p:nvSpPr>
          <p:spPr bwMode="auto">
            <a:xfrm>
              <a:off x="-1201" y="4615"/>
              <a:ext cx="2282" cy="320"/>
            </a:xfrm>
            <a:custGeom>
              <a:avLst/>
              <a:gdLst>
                <a:gd name="T0" fmla="*/ 2076 w 2282"/>
                <a:gd name="T1" fmla="*/ 152 h 320"/>
                <a:gd name="T2" fmla="*/ 2282 w 2282"/>
                <a:gd name="T3" fmla="*/ 320 h 320"/>
                <a:gd name="T4" fmla="*/ 0 w 2282"/>
                <a:gd name="T5" fmla="*/ 320 h 320"/>
                <a:gd name="T6" fmla="*/ 0 w 2282"/>
                <a:gd name="T7" fmla="*/ 0 h 320"/>
                <a:gd name="T8" fmla="*/ 2282 w 2282"/>
                <a:gd name="T9" fmla="*/ 0 h 320"/>
                <a:gd name="T10" fmla="*/ 2076 w 2282"/>
                <a:gd name="T11" fmla="*/ 1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320">
                  <a:moveTo>
                    <a:pt x="2076" y="152"/>
                  </a:moveTo>
                  <a:lnTo>
                    <a:pt x="2282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282" y="0"/>
                  </a:lnTo>
                  <a:lnTo>
                    <a:pt x="2076" y="152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711"/>
            <p:cNvSpPr>
              <a:spLocks noChangeShapeType="1"/>
            </p:cNvSpPr>
            <p:nvPr/>
          </p:nvSpPr>
          <p:spPr bwMode="auto">
            <a:xfrm>
              <a:off x="-1201" y="4647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712"/>
            <p:cNvSpPr>
              <a:spLocks noChangeShapeType="1"/>
            </p:cNvSpPr>
            <p:nvPr/>
          </p:nvSpPr>
          <p:spPr bwMode="auto">
            <a:xfrm>
              <a:off x="-1201" y="4905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30" name="テキスト ボックス 729"/>
          <p:cNvSpPr txBox="1"/>
          <p:nvPr/>
        </p:nvSpPr>
        <p:spPr>
          <a:xfrm>
            <a:off x="57572" y="8178802"/>
            <a:ext cx="4154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お問い合わせ</a:t>
            </a:r>
            <a:endParaRPr lang="en-US" altLang="ja-JP" sz="32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endParaRPr kumimoji="1" lang="ja-JP" altLang="en-US" sz="2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5" name="テキスト ボックス 734"/>
          <p:cNvSpPr txBox="1"/>
          <p:nvPr/>
        </p:nvSpPr>
        <p:spPr>
          <a:xfrm>
            <a:off x="77017" y="9876905"/>
            <a:ext cx="850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8" name="テキスト ボックス 737"/>
          <p:cNvSpPr txBox="1"/>
          <p:nvPr/>
        </p:nvSpPr>
        <p:spPr>
          <a:xfrm>
            <a:off x="351477" y="8866301"/>
            <a:ext cx="44101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横浜企業経営支援財団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イノベーション支援課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国際ビジネス支援担当</a:t>
            </a:r>
            <a:endParaRPr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Tel: 045-225-3730</a:t>
            </a:r>
            <a:r>
              <a:rPr kumimoji="1" lang="ja-JP" altLang="en-US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solidFill>
                <a:srgbClr val="00206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rgbClr val="00206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Mail: global@idec.or.jp  </a:t>
            </a:r>
          </a:p>
        </p:txBody>
      </p:sp>
      <p:pic>
        <p:nvPicPr>
          <p:cNvPr id="3" name="図プレースホルダー 2">
            <a:extLst>
              <a:ext uri="{FF2B5EF4-FFF2-40B4-BE49-F238E27FC236}">
                <a16:creationId xmlns:a16="http://schemas.microsoft.com/office/drawing/2014/main" id="{7CC21751-90F3-E3F3-FA93-DB0C6F3A72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9" r="17779"/>
          <a:stretch>
            <a:fillRect/>
          </a:stretch>
        </p:blipFill>
        <p:spPr>
          <a:xfrm>
            <a:off x="3670869" y="1206614"/>
            <a:ext cx="3869749" cy="2595414"/>
          </a:xfrm>
        </p:spPr>
      </p:pic>
      <p:grpSp>
        <p:nvGrpSpPr>
          <p:cNvPr id="717" name="Group 704"/>
          <p:cNvGrpSpPr>
            <a:grpSpLocks noChangeAspect="1"/>
          </p:cNvGrpSpPr>
          <p:nvPr/>
        </p:nvGrpSpPr>
        <p:grpSpPr bwMode="auto">
          <a:xfrm>
            <a:off x="5753567" y="2700404"/>
            <a:ext cx="1806107" cy="1747041"/>
            <a:chOff x="-1297" y="2482"/>
            <a:chExt cx="746" cy="751"/>
          </a:xfrm>
        </p:grpSpPr>
        <p:sp>
          <p:nvSpPr>
            <p:cNvPr id="719" name="Freeform 705"/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720" name="Freeform 706"/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1" name="テキスト ボックス 720"/>
          <p:cNvSpPr txBox="1"/>
          <p:nvPr/>
        </p:nvSpPr>
        <p:spPr>
          <a:xfrm rot="10800000" flipV="1">
            <a:off x="4819449" y="2898841"/>
            <a:ext cx="3704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</a:t>
            </a:r>
            <a:endParaRPr kumimoji="1" lang="en-US" altLang="ja-JP" sz="36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3600" b="1" dirty="0">
                <a:solidFill>
                  <a:srgbClr val="FFC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募集中</a:t>
            </a:r>
            <a:endParaRPr kumimoji="1" lang="en-US" altLang="ja-JP" sz="3600" b="1" dirty="0">
              <a:solidFill>
                <a:srgbClr val="FFC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-7619" y="326039"/>
            <a:ext cx="7798960" cy="584775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6DD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海外ビジネス（エキスパート）相談窓口</a:t>
            </a:r>
          </a:p>
        </p:txBody>
      </p:sp>
      <p:sp>
        <p:nvSpPr>
          <p:cNvPr id="306" name="Freeform 721">
            <a:extLst>
              <a:ext uri="{FF2B5EF4-FFF2-40B4-BE49-F238E27FC236}">
                <a16:creationId xmlns:a16="http://schemas.microsoft.com/office/drawing/2014/main" id="{61C4CB99-5666-6298-D059-4850F78F1A4D}"/>
              </a:ext>
            </a:extLst>
          </p:cNvPr>
          <p:cNvSpPr>
            <a:spLocks/>
          </p:cNvSpPr>
          <p:nvPr/>
        </p:nvSpPr>
        <p:spPr bwMode="auto">
          <a:xfrm>
            <a:off x="279523" y="4447445"/>
            <a:ext cx="3731177" cy="2732491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altLang="ja-JP" sz="1800" spc="-15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en-US" altLang="ja-JP" spc="-150" dirty="0">
              <a:latin typeface="Microsoft YaHei UI"/>
              <a:cs typeface="Microsoft YaHei UI"/>
            </a:endParaRPr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026F1302-3D61-4B65-61A8-708B05A9A4C2}"/>
              </a:ext>
            </a:extLst>
          </p:cNvPr>
          <p:cNvSpPr txBox="1"/>
          <p:nvPr/>
        </p:nvSpPr>
        <p:spPr>
          <a:xfrm>
            <a:off x="563736" y="1020977"/>
            <a:ext cx="58284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1F1F70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　  </a:t>
            </a:r>
            <a:endParaRPr lang="en-US" altLang="ja-JP" sz="1800" b="1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46" name="Freeform 720">
            <a:extLst>
              <a:ext uri="{FF2B5EF4-FFF2-40B4-BE49-F238E27FC236}">
                <a16:creationId xmlns:a16="http://schemas.microsoft.com/office/drawing/2014/main" id="{3C5DE6D8-9C8F-59C5-B01D-FE4E80B8A292}"/>
              </a:ext>
            </a:extLst>
          </p:cNvPr>
          <p:cNvSpPr>
            <a:spLocks/>
          </p:cNvSpPr>
          <p:nvPr/>
        </p:nvSpPr>
        <p:spPr bwMode="auto">
          <a:xfrm>
            <a:off x="5678265" y="8305089"/>
            <a:ext cx="1662714" cy="1733777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F65C19A-24C2-2936-E70F-32C814795CC0}"/>
              </a:ext>
            </a:extLst>
          </p:cNvPr>
          <p:cNvSpPr/>
          <p:nvPr/>
        </p:nvSpPr>
        <p:spPr>
          <a:xfrm>
            <a:off x="4296324" y="7873084"/>
            <a:ext cx="1306286" cy="37168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accent5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IDEC</a:t>
            </a:r>
            <a:r>
              <a:rPr kumimoji="1" lang="ja-JP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横浜</a:t>
            </a: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FAB1D2E8-CA23-5E4B-C944-4E70C71A10EC}"/>
              </a:ext>
            </a:extLst>
          </p:cNvPr>
          <p:cNvSpPr/>
          <p:nvPr/>
        </p:nvSpPr>
        <p:spPr>
          <a:xfrm>
            <a:off x="5959960" y="8386210"/>
            <a:ext cx="1008629" cy="3693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accent1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  <a:endParaRPr kumimoji="1" lang="en-US" altLang="ja-JP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accent1">
                  <a:lumMod val="50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67EAAD-D0C2-0460-5C04-B848036F1637}"/>
              </a:ext>
            </a:extLst>
          </p:cNvPr>
          <p:cNvSpPr txBox="1"/>
          <p:nvPr/>
        </p:nvSpPr>
        <p:spPr>
          <a:xfrm rot="10800000" flipV="1">
            <a:off x="3274854" y="9086743"/>
            <a:ext cx="3786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www.idec.or.jp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85F26DC-54C1-24E2-7082-C4C6C7E9AA18}"/>
              </a:ext>
            </a:extLst>
          </p:cNvPr>
          <p:cNvSpPr txBox="1"/>
          <p:nvPr/>
        </p:nvSpPr>
        <p:spPr>
          <a:xfrm rot="10800000" flipV="1">
            <a:off x="-139838" y="1256164"/>
            <a:ext cx="37041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accent4"/>
                </a:solidFill>
                <a:latin typeface="+mn-ea"/>
              </a:rPr>
              <a:t>◆</a:t>
            </a:r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2800" b="1" dirty="0">
                <a:solidFill>
                  <a:schemeClr val="accent4"/>
                </a:solidFill>
                <a:latin typeface="+mn-ea"/>
              </a:rPr>
              <a:t>◆</a:t>
            </a:r>
            <a:endParaRPr kumimoji="1" lang="en-US" altLang="ja-JP" sz="2800" b="1" dirty="0">
              <a:solidFill>
                <a:schemeClr val="accent4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１１月</a:t>
            </a:r>
            <a:endParaRPr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1</a:t>
            </a:r>
            <a:r>
              <a:rPr lang="ja-JP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５日・２２</a:t>
            </a:r>
            <a:r>
              <a:rPr kumimoji="1" lang="ja-JP" altLang="en-US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日</a:t>
            </a:r>
            <a:endParaRPr kumimoji="1"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257E78-78ED-EA19-6272-1B5F15C6682D}"/>
              </a:ext>
            </a:extLst>
          </p:cNvPr>
          <p:cNvSpPr txBox="1"/>
          <p:nvPr/>
        </p:nvSpPr>
        <p:spPr>
          <a:xfrm>
            <a:off x="-86642" y="1428066"/>
            <a:ext cx="5828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1F1F70"/>
                </a:solidFill>
                <a:effectLst/>
                <a:latin typeface="HGｺﾞｼｯｸE" panose="020B0909000000000000" pitchFamily="49" charset="-128"/>
                <a:ea typeface="HGｺﾞｼｯｸE" panose="020B0909000000000000" pitchFamily="49" charset="-128"/>
              </a:rPr>
              <a:t>　　</a:t>
            </a:r>
            <a:endParaRPr lang="en-US" altLang="ja-JP" sz="1800" dirty="0">
              <a:solidFill>
                <a:srgbClr val="1F1F70"/>
              </a:solidFill>
              <a:effectLst/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12" name="星: 12 pt 11">
            <a:extLst>
              <a:ext uri="{FF2B5EF4-FFF2-40B4-BE49-F238E27FC236}">
                <a16:creationId xmlns:a16="http://schemas.microsoft.com/office/drawing/2014/main" id="{F2C59492-4E35-F1AB-97C6-0A6038230248}"/>
              </a:ext>
            </a:extLst>
          </p:cNvPr>
          <p:cNvSpPr/>
          <p:nvPr/>
        </p:nvSpPr>
        <p:spPr>
          <a:xfrm>
            <a:off x="2555696" y="2926816"/>
            <a:ext cx="2828794" cy="1427636"/>
          </a:xfrm>
          <a:prstGeom prst="star1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要予約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136880B-8430-38C1-BD2B-A8A115B4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60" y="8755542"/>
            <a:ext cx="1081389" cy="9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721">
            <a:extLst>
              <a:ext uri="{FF2B5EF4-FFF2-40B4-BE49-F238E27FC236}">
                <a16:creationId xmlns:a16="http://schemas.microsoft.com/office/drawing/2014/main" id="{2F30AA1F-58EC-66D9-1636-12F65B3C9756}"/>
              </a:ext>
            </a:extLst>
          </p:cNvPr>
          <p:cNvSpPr>
            <a:spLocks/>
          </p:cNvSpPr>
          <p:nvPr/>
        </p:nvSpPr>
        <p:spPr bwMode="auto">
          <a:xfrm>
            <a:off x="4014024" y="4454940"/>
            <a:ext cx="3454157" cy="2724996"/>
          </a:xfrm>
          <a:custGeom>
            <a:avLst/>
            <a:gdLst>
              <a:gd name="T0" fmla="*/ 1912 w 1912"/>
              <a:gd name="T1" fmla="*/ 548 h 592"/>
              <a:gd name="T2" fmla="*/ 1912 w 1912"/>
              <a:gd name="T3" fmla="*/ 548 h 592"/>
              <a:gd name="T4" fmla="*/ 1910 w 1912"/>
              <a:gd name="T5" fmla="*/ 556 h 592"/>
              <a:gd name="T6" fmla="*/ 1908 w 1912"/>
              <a:gd name="T7" fmla="*/ 566 h 592"/>
              <a:gd name="T8" fmla="*/ 1904 w 1912"/>
              <a:gd name="T9" fmla="*/ 572 h 592"/>
              <a:gd name="T10" fmla="*/ 1898 w 1912"/>
              <a:gd name="T11" fmla="*/ 580 h 592"/>
              <a:gd name="T12" fmla="*/ 1892 w 1912"/>
              <a:gd name="T13" fmla="*/ 586 h 592"/>
              <a:gd name="T14" fmla="*/ 1884 w 1912"/>
              <a:gd name="T15" fmla="*/ 590 h 592"/>
              <a:gd name="T16" fmla="*/ 1874 w 1912"/>
              <a:gd name="T17" fmla="*/ 592 h 592"/>
              <a:gd name="T18" fmla="*/ 1866 w 1912"/>
              <a:gd name="T19" fmla="*/ 592 h 592"/>
              <a:gd name="T20" fmla="*/ 44 w 1912"/>
              <a:gd name="T21" fmla="*/ 592 h 592"/>
              <a:gd name="T22" fmla="*/ 44 w 1912"/>
              <a:gd name="T23" fmla="*/ 592 h 592"/>
              <a:gd name="T24" fmla="*/ 36 w 1912"/>
              <a:gd name="T25" fmla="*/ 592 h 592"/>
              <a:gd name="T26" fmla="*/ 26 w 1912"/>
              <a:gd name="T27" fmla="*/ 590 h 592"/>
              <a:gd name="T28" fmla="*/ 20 w 1912"/>
              <a:gd name="T29" fmla="*/ 586 h 592"/>
              <a:gd name="T30" fmla="*/ 12 w 1912"/>
              <a:gd name="T31" fmla="*/ 580 h 592"/>
              <a:gd name="T32" fmla="*/ 6 w 1912"/>
              <a:gd name="T33" fmla="*/ 572 h 592"/>
              <a:gd name="T34" fmla="*/ 2 w 1912"/>
              <a:gd name="T35" fmla="*/ 566 h 592"/>
              <a:gd name="T36" fmla="*/ 0 w 1912"/>
              <a:gd name="T37" fmla="*/ 556 h 592"/>
              <a:gd name="T38" fmla="*/ 0 w 1912"/>
              <a:gd name="T39" fmla="*/ 548 h 592"/>
              <a:gd name="T40" fmla="*/ 0 w 1912"/>
              <a:gd name="T41" fmla="*/ 46 h 592"/>
              <a:gd name="T42" fmla="*/ 0 w 1912"/>
              <a:gd name="T43" fmla="*/ 46 h 592"/>
              <a:gd name="T44" fmla="*/ 0 w 1912"/>
              <a:gd name="T45" fmla="*/ 36 h 592"/>
              <a:gd name="T46" fmla="*/ 2 w 1912"/>
              <a:gd name="T47" fmla="*/ 28 h 592"/>
              <a:gd name="T48" fmla="*/ 6 w 1912"/>
              <a:gd name="T49" fmla="*/ 20 h 592"/>
              <a:gd name="T50" fmla="*/ 12 w 1912"/>
              <a:gd name="T51" fmla="*/ 14 h 592"/>
              <a:gd name="T52" fmla="*/ 20 w 1912"/>
              <a:gd name="T53" fmla="*/ 8 h 592"/>
              <a:gd name="T54" fmla="*/ 26 w 1912"/>
              <a:gd name="T55" fmla="*/ 4 h 592"/>
              <a:gd name="T56" fmla="*/ 36 w 1912"/>
              <a:gd name="T57" fmla="*/ 2 h 592"/>
              <a:gd name="T58" fmla="*/ 44 w 1912"/>
              <a:gd name="T59" fmla="*/ 0 h 592"/>
              <a:gd name="T60" fmla="*/ 1866 w 1912"/>
              <a:gd name="T61" fmla="*/ 0 h 592"/>
              <a:gd name="T62" fmla="*/ 1866 w 1912"/>
              <a:gd name="T63" fmla="*/ 0 h 592"/>
              <a:gd name="T64" fmla="*/ 1874 w 1912"/>
              <a:gd name="T65" fmla="*/ 2 h 592"/>
              <a:gd name="T66" fmla="*/ 1884 w 1912"/>
              <a:gd name="T67" fmla="*/ 4 h 592"/>
              <a:gd name="T68" fmla="*/ 1892 w 1912"/>
              <a:gd name="T69" fmla="*/ 8 h 592"/>
              <a:gd name="T70" fmla="*/ 1898 w 1912"/>
              <a:gd name="T71" fmla="*/ 14 h 592"/>
              <a:gd name="T72" fmla="*/ 1904 w 1912"/>
              <a:gd name="T73" fmla="*/ 20 h 592"/>
              <a:gd name="T74" fmla="*/ 1908 w 1912"/>
              <a:gd name="T75" fmla="*/ 28 h 592"/>
              <a:gd name="T76" fmla="*/ 1910 w 1912"/>
              <a:gd name="T77" fmla="*/ 36 h 592"/>
              <a:gd name="T78" fmla="*/ 1912 w 1912"/>
              <a:gd name="T79" fmla="*/ 46 h 592"/>
              <a:gd name="T80" fmla="*/ 1912 w 1912"/>
              <a:gd name="T81" fmla="*/ 548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12" h="592">
                <a:moveTo>
                  <a:pt x="1912" y="548"/>
                </a:moveTo>
                <a:lnTo>
                  <a:pt x="1912" y="548"/>
                </a:lnTo>
                <a:lnTo>
                  <a:pt x="1910" y="556"/>
                </a:lnTo>
                <a:lnTo>
                  <a:pt x="1908" y="566"/>
                </a:lnTo>
                <a:lnTo>
                  <a:pt x="1904" y="572"/>
                </a:lnTo>
                <a:lnTo>
                  <a:pt x="1898" y="580"/>
                </a:lnTo>
                <a:lnTo>
                  <a:pt x="1892" y="586"/>
                </a:lnTo>
                <a:lnTo>
                  <a:pt x="1884" y="590"/>
                </a:lnTo>
                <a:lnTo>
                  <a:pt x="1874" y="592"/>
                </a:lnTo>
                <a:lnTo>
                  <a:pt x="1866" y="592"/>
                </a:lnTo>
                <a:lnTo>
                  <a:pt x="44" y="592"/>
                </a:lnTo>
                <a:lnTo>
                  <a:pt x="44" y="592"/>
                </a:lnTo>
                <a:lnTo>
                  <a:pt x="36" y="592"/>
                </a:lnTo>
                <a:lnTo>
                  <a:pt x="26" y="590"/>
                </a:lnTo>
                <a:lnTo>
                  <a:pt x="20" y="586"/>
                </a:lnTo>
                <a:lnTo>
                  <a:pt x="12" y="580"/>
                </a:lnTo>
                <a:lnTo>
                  <a:pt x="6" y="572"/>
                </a:lnTo>
                <a:lnTo>
                  <a:pt x="2" y="566"/>
                </a:lnTo>
                <a:lnTo>
                  <a:pt x="0" y="556"/>
                </a:lnTo>
                <a:lnTo>
                  <a:pt x="0" y="548"/>
                </a:lnTo>
                <a:lnTo>
                  <a:pt x="0" y="46"/>
                </a:lnTo>
                <a:lnTo>
                  <a:pt x="0" y="46"/>
                </a:lnTo>
                <a:lnTo>
                  <a:pt x="0" y="36"/>
                </a:lnTo>
                <a:lnTo>
                  <a:pt x="2" y="28"/>
                </a:lnTo>
                <a:lnTo>
                  <a:pt x="6" y="20"/>
                </a:lnTo>
                <a:lnTo>
                  <a:pt x="12" y="14"/>
                </a:lnTo>
                <a:lnTo>
                  <a:pt x="20" y="8"/>
                </a:lnTo>
                <a:lnTo>
                  <a:pt x="26" y="4"/>
                </a:lnTo>
                <a:lnTo>
                  <a:pt x="36" y="2"/>
                </a:lnTo>
                <a:lnTo>
                  <a:pt x="44" y="0"/>
                </a:lnTo>
                <a:lnTo>
                  <a:pt x="1866" y="0"/>
                </a:lnTo>
                <a:lnTo>
                  <a:pt x="1866" y="0"/>
                </a:lnTo>
                <a:lnTo>
                  <a:pt x="1874" y="2"/>
                </a:lnTo>
                <a:lnTo>
                  <a:pt x="1884" y="4"/>
                </a:lnTo>
                <a:lnTo>
                  <a:pt x="1892" y="8"/>
                </a:lnTo>
                <a:lnTo>
                  <a:pt x="1898" y="14"/>
                </a:lnTo>
                <a:lnTo>
                  <a:pt x="1904" y="20"/>
                </a:lnTo>
                <a:lnTo>
                  <a:pt x="1908" y="28"/>
                </a:lnTo>
                <a:lnTo>
                  <a:pt x="1910" y="36"/>
                </a:lnTo>
                <a:lnTo>
                  <a:pt x="1912" y="46"/>
                </a:lnTo>
                <a:lnTo>
                  <a:pt x="1912" y="548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E5536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spc="55" dirty="0">
                <a:latin typeface="Microsoft YaHei UI"/>
                <a:cs typeface="Microsoft YaHei UI"/>
              </a:rPr>
              <a:t>島津 享司</a:t>
            </a:r>
            <a:endParaRPr lang="en-US" altLang="ja-JP" sz="2400" b="1" spc="55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400" b="1" spc="55" dirty="0">
                <a:latin typeface="Microsoft YaHei UI"/>
                <a:cs typeface="Microsoft YaHei UI"/>
              </a:rPr>
              <a:t> </a:t>
            </a:r>
            <a:r>
              <a:rPr lang="ja-JP" altLang="en-US" sz="1400" spc="-110" dirty="0">
                <a:latin typeface="Microsoft YaHei UI"/>
                <a:cs typeface="Microsoft YaHei UI"/>
              </a:rPr>
              <a:t>しまづ たかし</a:t>
            </a:r>
            <a:endParaRPr lang="ja-JP" altLang="en-US" sz="14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ja-JP" altLang="en-US" sz="1400" b="1" spc="-105" dirty="0">
                <a:solidFill>
                  <a:srgbClr val="006FC0"/>
                </a:solidFill>
                <a:latin typeface="Microsoft YaHei UI"/>
                <a:cs typeface="Microsoft YaHei UI"/>
              </a:rPr>
              <a:t>米国、欧州、</a:t>
            </a:r>
            <a:r>
              <a:rPr lang="en-US" altLang="ja-JP" sz="1400" b="1" spc="-20" dirty="0">
                <a:solidFill>
                  <a:srgbClr val="006FC0"/>
                </a:solidFill>
                <a:latin typeface="Microsoft YaHei UI"/>
                <a:cs typeface="Microsoft YaHei UI"/>
              </a:rPr>
              <a:t>ASEAN</a:t>
            </a:r>
            <a:endParaRPr lang="ja-JP" altLang="en-US" sz="1400" dirty="0">
              <a:latin typeface="Microsoft YaHei UI"/>
              <a:cs typeface="Microsoft YaHei UI"/>
            </a:endParaRPr>
          </a:p>
          <a:p>
            <a:pPr marL="12700" marR="88265">
              <a:lnSpc>
                <a:spcPct val="100000"/>
              </a:lnSpc>
            </a:pPr>
            <a:r>
              <a:rPr lang="ja-JP" altLang="en-US" sz="1400" spc="-65" dirty="0">
                <a:latin typeface="Microsoft YaHei UI"/>
                <a:cs typeface="Microsoft YaHei UI"/>
              </a:rPr>
              <a:t>経営戦略・経営計画策定、</a:t>
            </a:r>
            <a:r>
              <a:rPr lang="ja-JP" altLang="en-US" sz="1400" spc="-10" dirty="0">
                <a:latin typeface="Microsoft YaHei UI"/>
                <a:cs typeface="Microsoft YaHei UI"/>
              </a:rPr>
              <a:t>海外販路開拓</a:t>
            </a:r>
            <a:endParaRPr lang="ja-JP" altLang="en-US" sz="1400" dirty="0">
              <a:latin typeface="Microsoft YaHei UI"/>
              <a:cs typeface="Microsoft YaHei UI"/>
            </a:endParaRPr>
          </a:p>
          <a:p>
            <a:pPr marL="128270" indent="-115570">
              <a:lnSpc>
                <a:spcPct val="100000"/>
              </a:lnSpc>
              <a:buSzPct val="88888"/>
              <a:buChar char="◆"/>
              <a:tabLst>
                <a:tab pos="128270" algn="l"/>
              </a:tabLst>
            </a:pPr>
            <a:r>
              <a:rPr lang="ja-JP" altLang="en-US" sz="1400" spc="-10" dirty="0">
                <a:latin typeface="Microsoft YaHei UI"/>
                <a:cs typeface="Microsoft YaHei UI"/>
              </a:rPr>
              <a:t>中小企業診断士</a:t>
            </a:r>
            <a:endParaRPr lang="ja-JP" altLang="en-US" sz="1400" dirty="0">
              <a:latin typeface="Microsoft YaHei UI"/>
              <a:cs typeface="Microsoft YaHei UI"/>
            </a:endParaRPr>
          </a:p>
        </p:txBody>
      </p:sp>
      <p:sp>
        <p:nvSpPr>
          <p:cNvPr id="16" name="Freeform 706">
            <a:extLst>
              <a:ext uri="{FF2B5EF4-FFF2-40B4-BE49-F238E27FC236}">
                <a16:creationId xmlns:a16="http://schemas.microsoft.com/office/drawing/2014/main" id="{CC7F87EA-696A-1CAF-1767-F2A39137FF67}"/>
              </a:ext>
            </a:extLst>
          </p:cNvPr>
          <p:cNvSpPr>
            <a:spLocks/>
          </p:cNvSpPr>
          <p:nvPr/>
        </p:nvSpPr>
        <p:spPr bwMode="auto">
          <a:xfrm>
            <a:off x="3939670" y="7776045"/>
            <a:ext cx="2239030" cy="673166"/>
          </a:xfrm>
          <a:custGeom>
            <a:avLst/>
            <a:gdLst>
              <a:gd name="T0" fmla="*/ 722 w 722"/>
              <a:gd name="T1" fmla="*/ 362 h 722"/>
              <a:gd name="T2" fmla="*/ 714 w 722"/>
              <a:gd name="T3" fmla="*/ 434 h 722"/>
              <a:gd name="T4" fmla="*/ 692 w 722"/>
              <a:gd name="T5" fmla="*/ 502 h 722"/>
              <a:gd name="T6" fmla="*/ 660 w 722"/>
              <a:gd name="T7" fmla="*/ 564 h 722"/>
              <a:gd name="T8" fmla="*/ 616 w 722"/>
              <a:gd name="T9" fmla="*/ 616 h 722"/>
              <a:gd name="T10" fmla="*/ 562 w 722"/>
              <a:gd name="T11" fmla="*/ 660 h 722"/>
              <a:gd name="T12" fmla="*/ 500 w 722"/>
              <a:gd name="T13" fmla="*/ 694 h 722"/>
              <a:gd name="T14" fmla="*/ 434 w 722"/>
              <a:gd name="T15" fmla="*/ 714 h 722"/>
              <a:gd name="T16" fmla="*/ 360 w 722"/>
              <a:gd name="T17" fmla="*/ 722 h 722"/>
              <a:gd name="T18" fmla="*/ 324 w 722"/>
              <a:gd name="T19" fmla="*/ 720 h 722"/>
              <a:gd name="T20" fmla="*/ 254 w 722"/>
              <a:gd name="T21" fmla="*/ 706 h 722"/>
              <a:gd name="T22" fmla="*/ 188 w 722"/>
              <a:gd name="T23" fmla="*/ 678 h 722"/>
              <a:gd name="T24" fmla="*/ 132 w 722"/>
              <a:gd name="T25" fmla="*/ 640 h 722"/>
              <a:gd name="T26" fmla="*/ 82 w 722"/>
              <a:gd name="T27" fmla="*/ 590 h 722"/>
              <a:gd name="T28" fmla="*/ 44 w 722"/>
              <a:gd name="T29" fmla="*/ 534 h 722"/>
              <a:gd name="T30" fmla="*/ 16 w 722"/>
              <a:gd name="T31" fmla="*/ 468 h 722"/>
              <a:gd name="T32" fmla="*/ 2 w 722"/>
              <a:gd name="T33" fmla="*/ 398 h 722"/>
              <a:gd name="T34" fmla="*/ 0 w 722"/>
              <a:gd name="T35" fmla="*/ 362 h 722"/>
              <a:gd name="T36" fmla="*/ 8 w 722"/>
              <a:gd name="T37" fmla="*/ 288 h 722"/>
              <a:gd name="T38" fmla="*/ 28 w 722"/>
              <a:gd name="T39" fmla="*/ 222 h 722"/>
              <a:gd name="T40" fmla="*/ 62 w 722"/>
              <a:gd name="T41" fmla="*/ 160 h 722"/>
              <a:gd name="T42" fmla="*/ 106 w 722"/>
              <a:gd name="T43" fmla="*/ 106 h 722"/>
              <a:gd name="T44" fmla="*/ 158 w 722"/>
              <a:gd name="T45" fmla="*/ 62 h 722"/>
              <a:gd name="T46" fmla="*/ 220 w 722"/>
              <a:gd name="T47" fmla="*/ 30 h 722"/>
              <a:gd name="T48" fmla="*/ 288 w 722"/>
              <a:gd name="T49" fmla="*/ 8 h 722"/>
              <a:gd name="T50" fmla="*/ 360 w 722"/>
              <a:gd name="T51" fmla="*/ 0 h 722"/>
              <a:gd name="T52" fmla="*/ 398 w 722"/>
              <a:gd name="T53" fmla="*/ 2 h 722"/>
              <a:gd name="T54" fmla="*/ 468 w 722"/>
              <a:gd name="T55" fmla="*/ 18 h 722"/>
              <a:gd name="T56" fmla="*/ 532 w 722"/>
              <a:gd name="T57" fmla="*/ 44 h 722"/>
              <a:gd name="T58" fmla="*/ 590 w 722"/>
              <a:gd name="T59" fmla="*/ 84 h 722"/>
              <a:gd name="T60" fmla="*/ 638 w 722"/>
              <a:gd name="T61" fmla="*/ 132 h 722"/>
              <a:gd name="T62" fmla="*/ 678 w 722"/>
              <a:gd name="T63" fmla="*/ 190 h 722"/>
              <a:gd name="T64" fmla="*/ 704 w 722"/>
              <a:gd name="T65" fmla="*/ 254 h 722"/>
              <a:gd name="T66" fmla="*/ 720 w 722"/>
              <a:gd name="T67" fmla="*/ 324 h 722"/>
              <a:gd name="T68" fmla="*/ 722 w 722"/>
              <a:gd name="T69" fmla="*/ 362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2" h="722">
                <a:moveTo>
                  <a:pt x="722" y="362"/>
                </a:moveTo>
                <a:lnTo>
                  <a:pt x="722" y="362"/>
                </a:lnTo>
                <a:lnTo>
                  <a:pt x="720" y="398"/>
                </a:lnTo>
                <a:lnTo>
                  <a:pt x="714" y="434"/>
                </a:lnTo>
                <a:lnTo>
                  <a:pt x="704" y="468"/>
                </a:lnTo>
                <a:lnTo>
                  <a:pt x="692" y="502"/>
                </a:lnTo>
                <a:lnTo>
                  <a:pt x="678" y="534"/>
                </a:lnTo>
                <a:lnTo>
                  <a:pt x="660" y="564"/>
                </a:lnTo>
                <a:lnTo>
                  <a:pt x="638" y="590"/>
                </a:lnTo>
                <a:lnTo>
                  <a:pt x="616" y="616"/>
                </a:lnTo>
                <a:lnTo>
                  <a:pt x="590" y="640"/>
                </a:lnTo>
                <a:lnTo>
                  <a:pt x="562" y="660"/>
                </a:lnTo>
                <a:lnTo>
                  <a:pt x="532" y="678"/>
                </a:lnTo>
                <a:lnTo>
                  <a:pt x="500" y="694"/>
                </a:lnTo>
                <a:lnTo>
                  <a:pt x="468" y="706"/>
                </a:lnTo>
                <a:lnTo>
                  <a:pt x="434" y="714"/>
                </a:lnTo>
                <a:lnTo>
                  <a:pt x="398" y="720"/>
                </a:lnTo>
                <a:lnTo>
                  <a:pt x="360" y="722"/>
                </a:lnTo>
                <a:lnTo>
                  <a:pt x="360" y="722"/>
                </a:lnTo>
                <a:lnTo>
                  <a:pt x="324" y="720"/>
                </a:lnTo>
                <a:lnTo>
                  <a:pt x="288" y="714"/>
                </a:lnTo>
                <a:lnTo>
                  <a:pt x="254" y="706"/>
                </a:lnTo>
                <a:lnTo>
                  <a:pt x="220" y="694"/>
                </a:lnTo>
                <a:lnTo>
                  <a:pt x="188" y="678"/>
                </a:lnTo>
                <a:lnTo>
                  <a:pt x="158" y="660"/>
                </a:lnTo>
                <a:lnTo>
                  <a:pt x="132" y="640"/>
                </a:lnTo>
                <a:lnTo>
                  <a:pt x="106" y="616"/>
                </a:lnTo>
                <a:lnTo>
                  <a:pt x="82" y="590"/>
                </a:lnTo>
                <a:lnTo>
                  <a:pt x="62" y="564"/>
                </a:lnTo>
                <a:lnTo>
                  <a:pt x="44" y="534"/>
                </a:lnTo>
                <a:lnTo>
                  <a:pt x="28" y="502"/>
                </a:lnTo>
                <a:lnTo>
                  <a:pt x="16" y="468"/>
                </a:lnTo>
                <a:lnTo>
                  <a:pt x="8" y="434"/>
                </a:lnTo>
                <a:lnTo>
                  <a:pt x="2" y="398"/>
                </a:lnTo>
                <a:lnTo>
                  <a:pt x="0" y="362"/>
                </a:lnTo>
                <a:lnTo>
                  <a:pt x="0" y="362"/>
                </a:lnTo>
                <a:lnTo>
                  <a:pt x="2" y="324"/>
                </a:lnTo>
                <a:lnTo>
                  <a:pt x="8" y="288"/>
                </a:lnTo>
                <a:lnTo>
                  <a:pt x="16" y="254"/>
                </a:lnTo>
                <a:lnTo>
                  <a:pt x="28" y="222"/>
                </a:lnTo>
                <a:lnTo>
                  <a:pt x="44" y="190"/>
                </a:lnTo>
                <a:lnTo>
                  <a:pt x="62" y="160"/>
                </a:lnTo>
                <a:lnTo>
                  <a:pt x="82" y="132"/>
                </a:lnTo>
                <a:lnTo>
                  <a:pt x="106" y="106"/>
                </a:lnTo>
                <a:lnTo>
                  <a:pt x="132" y="84"/>
                </a:lnTo>
                <a:lnTo>
                  <a:pt x="158" y="62"/>
                </a:lnTo>
                <a:lnTo>
                  <a:pt x="188" y="44"/>
                </a:lnTo>
                <a:lnTo>
                  <a:pt x="220" y="30"/>
                </a:lnTo>
                <a:lnTo>
                  <a:pt x="254" y="18"/>
                </a:lnTo>
                <a:lnTo>
                  <a:pt x="288" y="8"/>
                </a:lnTo>
                <a:lnTo>
                  <a:pt x="324" y="2"/>
                </a:lnTo>
                <a:lnTo>
                  <a:pt x="360" y="0"/>
                </a:lnTo>
                <a:lnTo>
                  <a:pt x="360" y="0"/>
                </a:lnTo>
                <a:lnTo>
                  <a:pt x="398" y="2"/>
                </a:lnTo>
                <a:lnTo>
                  <a:pt x="434" y="8"/>
                </a:lnTo>
                <a:lnTo>
                  <a:pt x="468" y="18"/>
                </a:lnTo>
                <a:lnTo>
                  <a:pt x="500" y="30"/>
                </a:lnTo>
                <a:lnTo>
                  <a:pt x="532" y="44"/>
                </a:lnTo>
                <a:lnTo>
                  <a:pt x="562" y="62"/>
                </a:lnTo>
                <a:lnTo>
                  <a:pt x="590" y="84"/>
                </a:lnTo>
                <a:lnTo>
                  <a:pt x="616" y="106"/>
                </a:lnTo>
                <a:lnTo>
                  <a:pt x="638" y="132"/>
                </a:lnTo>
                <a:lnTo>
                  <a:pt x="660" y="160"/>
                </a:lnTo>
                <a:lnTo>
                  <a:pt x="678" y="190"/>
                </a:lnTo>
                <a:lnTo>
                  <a:pt x="692" y="222"/>
                </a:lnTo>
                <a:lnTo>
                  <a:pt x="704" y="254"/>
                </a:lnTo>
                <a:lnTo>
                  <a:pt x="714" y="288"/>
                </a:lnTo>
                <a:lnTo>
                  <a:pt x="720" y="324"/>
                </a:lnTo>
                <a:lnTo>
                  <a:pt x="722" y="362"/>
                </a:lnTo>
                <a:lnTo>
                  <a:pt x="722" y="362"/>
                </a:lnTo>
                <a:close/>
              </a:path>
            </a:pathLst>
          </a:custGeom>
          <a:solidFill>
            <a:srgbClr val="00B0F0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　</a:t>
            </a:r>
            <a:r>
              <a:rPr lang="en-US" altLang="ja-JP" sz="3200" dirty="0">
                <a:solidFill>
                  <a:srgbClr val="0070C0"/>
                </a:solidFill>
                <a:latin typeface="+mn-ea"/>
              </a:rPr>
              <a:t>IDEC</a:t>
            </a:r>
            <a:r>
              <a:rPr lang="ja-JP" altLang="en-US" sz="3200" dirty="0">
                <a:solidFill>
                  <a:srgbClr val="0070C0"/>
                </a:solidFill>
                <a:latin typeface="+mn-ea"/>
              </a:rPr>
              <a:t>横浜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C88AB7-1C7A-521A-96E5-9A518FD1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46" y="8782481"/>
            <a:ext cx="1212166" cy="121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37">
            <a:extLst>
              <a:ext uri="{FF2B5EF4-FFF2-40B4-BE49-F238E27FC236}">
                <a16:creationId xmlns:a16="http://schemas.microsoft.com/office/drawing/2014/main" id="{2BB6DF8F-C5CE-7E43-FFEE-3585B41CDE16}"/>
              </a:ext>
            </a:extLst>
          </p:cNvPr>
          <p:cNvSpPr txBox="1"/>
          <p:nvPr/>
        </p:nvSpPr>
        <p:spPr>
          <a:xfrm>
            <a:off x="314936" y="4595830"/>
            <a:ext cx="3267002" cy="1915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ja-JP" sz="2400" b="1" dirty="0">
                <a:effectLst/>
                <a:ea typeface="Konatu"/>
                <a:cs typeface="Konatu"/>
              </a:rPr>
              <a:t>蛭田 智晴</a:t>
            </a:r>
            <a:endParaRPr lang="en-US" altLang="ja-JP" sz="2400" b="1" dirty="0">
              <a:effectLst/>
              <a:ea typeface="Konatu"/>
              <a:cs typeface="Konatu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spc="-120" dirty="0">
                <a:latin typeface="Microsoft YaHei UI"/>
                <a:cs typeface="Microsoft YaHei UI"/>
              </a:rPr>
              <a:t>ひるた ともはる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ja-JP" altLang="en-US" sz="1600" b="1" spc="-135" dirty="0">
                <a:solidFill>
                  <a:srgbClr val="006FC0"/>
                </a:solidFill>
                <a:latin typeface="Microsoft YaHei UI"/>
                <a:cs typeface="Microsoft YaHei UI"/>
              </a:rPr>
              <a:t>フランス</a:t>
            </a:r>
            <a:r>
              <a:rPr lang="en-US" altLang="ja-JP" sz="1600" b="1" spc="-135" dirty="0">
                <a:solidFill>
                  <a:srgbClr val="006FC0"/>
                </a:solidFill>
                <a:latin typeface="Microsoft YaHei UI"/>
                <a:cs typeface="Microsoft YaHei UI"/>
              </a:rPr>
              <a:t>/</a:t>
            </a:r>
            <a:r>
              <a:rPr lang="ja-JP" altLang="en-US" sz="1600" b="1" spc="-135" dirty="0">
                <a:solidFill>
                  <a:srgbClr val="006FC0"/>
                </a:solidFill>
                <a:latin typeface="Microsoft YaHei UI"/>
                <a:cs typeface="Microsoft YaHei UI"/>
              </a:rPr>
              <a:t>ユーロ圏全域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 marR="5080" algn="just">
              <a:lnSpc>
                <a:spcPct val="100000"/>
              </a:lnSpc>
            </a:pPr>
            <a:r>
              <a:rPr lang="ja-JP" altLang="en-US" sz="1600" spc="-40" dirty="0">
                <a:latin typeface="Microsoft YaHei UI"/>
                <a:cs typeface="Microsoft YaHei UI"/>
              </a:rPr>
              <a:t>市場販路開拓支援、</a:t>
            </a:r>
            <a:r>
              <a:rPr lang="en-US" altLang="ja-JP" sz="1600" dirty="0" err="1">
                <a:latin typeface="Microsoft YaHei UI"/>
                <a:cs typeface="Microsoft YaHei UI"/>
              </a:rPr>
              <a:t>BtoB</a:t>
            </a:r>
            <a:r>
              <a:rPr lang="ja-JP" altLang="en-US" sz="1600" spc="-270" dirty="0">
                <a:latin typeface="Microsoft YaHei UI"/>
                <a:cs typeface="Microsoft YaHei UI"/>
              </a:rPr>
              <a:t>マッチ</a:t>
            </a:r>
            <a:r>
              <a:rPr lang="ja-JP" altLang="en-US" sz="1600" spc="-195" dirty="0">
                <a:latin typeface="Microsoft YaHei UI"/>
                <a:cs typeface="Microsoft YaHei UI"/>
              </a:rPr>
              <a:t>ング、マーケティング、展示会出展</a:t>
            </a:r>
            <a:r>
              <a:rPr lang="ja-JP" altLang="en-US" sz="1600" spc="15" dirty="0">
                <a:latin typeface="Microsoft YaHei UI"/>
                <a:cs typeface="Microsoft YaHei UI"/>
              </a:rPr>
              <a:t>支援</a:t>
            </a:r>
            <a:r>
              <a:rPr lang="en-US" altLang="ja-JP" sz="1600" spc="15" dirty="0">
                <a:latin typeface="Microsoft YaHei UI"/>
                <a:cs typeface="Microsoft YaHei UI"/>
              </a:rPr>
              <a:t>(</a:t>
            </a:r>
            <a:r>
              <a:rPr lang="en-US" altLang="ja-JP" sz="1600" spc="50" dirty="0">
                <a:latin typeface="Microsoft YaHei UI"/>
                <a:cs typeface="Microsoft YaHei UI"/>
              </a:rPr>
              <a:t>WEB</a:t>
            </a:r>
            <a:r>
              <a:rPr lang="ja-JP" altLang="en-US" sz="1600" spc="-70" dirty="0">
                <a:latin typeface="Microsoft YaHei UI"/>
                <a:cs typeface="Microsoft YaHei UI"/>
              </a:rPr>
              <a:t>出展も可</a:t>
            </a:r>
            <a:r>
              <a:rPr lang="ja-JP" altLang="en-US" sz="1600" dirty="0">
                <a:latin typeface="Microsoft YaHei UI"/>
                <a:cs typeface="Microsoft YaHei UI"/>
              </a:rPr>
              <a:t>）</a:t>
            </a:r>
            <a:r>
              <a:rPr lang="ja-JP" altLang="en-US" sz="1600" spc="-50" dirty="0">
                <a:latin typeface="Microsoft YaHei UI"/>
                <a:cs typeface="Microsoft YaHei UI"/>
              </a:rPr>
              <a:t>等</a:t>
            </a:r>
            <a:endParaRPr lang="ja-JP" altLang="en-US" sz="1600" dirty="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b="1" dirty="0">
              <a:latin typeface="ＭＳ 明朝" panose="02020609040205080304" pitchFamily="17" charset="-128"/>
              <a:ea typeface="ＭＳ 明朝" panose="02020609040205080304" pitchFamily="17" charset="-128"/>
              <a:cs typeface="Microsoft YaHei UI"/>
            </a:endParaRPr>
          </a:p>
        </p:txBody>
      </p:sp>
      <p:pic>
        <p:nvPicPr>
          <p:cNvPr id="13" name="object 49">
            <a:extLst>
              <a:ext uri="{FF2B5EF4-FFF2-40B4-BE49-F238E27FC236}">
                <a16:creationId xmlns:a16="http://schemas.microsoft.com/office/drawing/2014/main" id="{B1DCB04E-74F7-A9FF-7848-601A1DB383C2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75472" y="4521747"/>
            <a:ext cx="995956" cy="1192853"/>
          </a:xfrm>
          <a:prstGeom prst="rect">
            <a:avLst/>
          </a:prstGeom>
        </p:spPr>
      </p:pic>
      <p:pic>
        <p:nvPicPr>
          <p:cNvPr id="18" name="object 30">
            <a:extLst>
              <a:ext uri="{FF2B5EF4-FFF2-40B4-BE49-F238E27FC236}">
                <a16:creationId xmlns:a16="http://schemas.microsoft.com/office/drawing/2014/main" id="{533D2999-79F1-05DF-DD19-DE51E31AC632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49610" y="4547451"/>
            <a:ext cx="941336" cy="117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1088" y="-67657"/>
            <a:ext cx="7559868" cy="1069181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14" name="Freeform 692"/>
          <p:cNvSpPr>
            <a:spLocks/>
          </p:cNvSpPr>
          <p:nvPr/>
        </p:nvSpPr>
        <p:spPr bwMode="auto">
          <a:xfrm>
            <a:off x="5421290" y="2700404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5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38461" y="67658"/>
            <a:ext cx="3517900" cy="172188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6872348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2" name="テキスト ボックス 301">
            <a:extLst>
              <a:ext uri="{FF2B5EF4-FFF2-40B4-BE49-F238E27FC236}">
                <a16:creationId xmlns:a16="http://schemas.microsoft.com/office/drawing/2014/main" id="{DCD40E74-64F5-4AE1-531E-6C502F123218}"/>
              </a:ext>
            </a:extLst>
          </p:cNvPr>
          <p:cNvSpPr txBox="1"/>
          <p:nvPr/>
        </p:nvSpPr>
        <p:spPr>
          <a:xfrm>
            <a:off x="0" y="296359"/>
            <a:ext cx="7798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ｺﾞｼｯｸE" panose="020B0909000000000000" pitchFamily="49" charset="-128"/>
                <a:ea typeface="HGｺﾞｼｯｸE" panose="020B0909000000000000" pitchFamily="49" charset="-128"/>
              </a:rPr>
              <a:t>横浜ビジネスエキスパート相談窓口</a:t>
            </a:r>
          </a:p>
        </p:txBody>
      </p:sp>
      <p:grpSp>
        <p:nvGrpSpPr>
          <p:cNvPr id="304" name="Group 719">
            <a:extLst>
              <a:ext uri="{FF2B5EF4-FFF2-40B4-BE49-F238E27FC236}">
                <a16:creationId xmlns:a16="http://schemas.microsoft.com/office/drawing/2014/main" id="{12C98A55-AA8F-2836-0DD5-AE4BF57E70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5425" y="3448888"/>
            <a:ext cx="7405012" cy="5238319"/>
            <a:chOff x="1420" y="3071"/>
            <a:chExt cx="1917" cy="675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5" name="Freeform 720">
              <a:extLst>
                <a:ext uri="{FF2B5EF4-FFF2-40B4-BE49-F238E27FC236}">
                  <a16:creationId xmlns:a16="http://schemas.microsoft.com/office/drawing/2014/main" id="{C6C88988-ED46-2076-0B66-77E32C05F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3071"/>
              <a:ext cx="1908" cy="668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306" name="Freeform 721">
              <a:extLst>
                <a:ext uri="{FF2B5EF4-FFF2-40B4-BE49-F238E27FC236}">
                  <a16:creationId xmlns:a16="http://schemas.microsoft.com/office/drawing/2014/main" id="{61C4CB99-5666-6298-D059-4850F78F1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" y="3071"/>
              <a:ext cx="1912" cy="675"/>
            </a:xfrm>
            <a:custGeom>
              <a:avLst/>
              <a:gdLst>
                <a:gd name="T0" fmla="*/ 1912 w 1912"/>
                <a:gd name="T1" fmla="*/ 548 h 592"/>
                <a:gd name="T2" fmla="*/ 1912 w 1912"/>
                <a:gd name="T3" fmla="*/ 548 h 592"/>
                <a:gd name="T4" fmla="*/ 1910 w 1912"/>
                <a:gd name="T5" fmla="*/ 556 h 592"/>
                <a:gd name="T6" fmla="*/ 1908 w 1912"/>
                <a:gd name="T7" fmla="*/ 566 h 592"/>
                <a:gd name="T8" fmla="*/ 1904 w 1912"/>
                <a:gd name="T9" fmla="*/ 572 h 592"/>
                <a:gd name="T10" fmla="*/ 1898 w 1912"/>
                <a:gd name="T11" fmla="*/ 580 h 592"/>
                <a:gd name="T12" fmla="*/ 1892 w 1912"/>
                <a:gd name="T13" fmla="*/ 586 h 592"/>
                <a:gd name="T14" fmla="*/ 1884 w 1912"/>
                <a:gd name="T15" fmla="*/ 590 h 592"/>
                <a:gd name="T16" fmla="*/ 1874 w 1912"/>
                <a:gd name="T17" fmla="*/ 592 h 592"/>
                <a:gd name="T18" fmla="*/ 1866 w 1912"/>
                <a:gd name="T19" fmla="*/ 592 h 592"/>
                <a:gd name="T20" fmla="*/ 44 w 1912"/>
                <a:gd name="T21" fmla="*/ 592 h 592"/>
                <a:gd name="T22" fmla="*/ 44 w 1912"/>
                <a:gd name="T23" fmla="*/ 592 h 592"/>
                <a:gd name="T24" fmla="*/ 36 w 1912"/>
                <a:gd name="T25" fmla="*/ 592 h 592"/>
                <a:gd name="T26" fmla="*/ 26 w 1912"/>
                <a:gd name="T27" fmla="*/ 590 h 592"/>
                <a:gd name="T28" fmla="*/ 20 w 1912"/>
                <a:gd name="T29" fmla="*/ 586 h 592"/>
                <a:gd name="T30" fmla="*/ 12 w 1912"/>
                <a:gd name="T31" fmla="*/ 580 h 592"/>
                <a:gd name="T32" fmla="*/ 6 w 1912"/>
                <a:gd name="T33" fmla="*/ 572 h 592"/>
                <a:gd name="T34" fmla="*/ 2 w 1912"/>
                <a:gd name="T35" fmla="*/ 566 h 592"/>
                <a:gd name="T36" fmla="*/ 0 w 1912"/>
                <a:gd name="T37" fmla="*/ 556 h 592"/>
                <a:gd name="T38" fmla="*/ 0 w 1912"/>
                <a:gd name="T39" fmla="*/ 548 h 592"/>
                <a:gd name="T40" fmla="*/ 0 w 1912"/>
                <a:gd name="T41" fmla="*/ 46 h 592"/>
                <a:gd name="T42" fmla="*/ 0 w 1912"/>
                <a:gd name="T43" fmla="*/ 46 h 592"/>
                <a:gd name="T44" fmla="*/ 0 w 1912"/>
                <a:gd name="T45" fmla="*/ 36 h 592"/>
                <a:gd name="T46" fmla="*/ 2 w 1912"/>
                <a:gd name="T47" fmla="*/ 28 h 592"/>
                <a:gd name="T48" fmla="*/ 6 w 1912"/>
                <a:gd name="T49" fmla="*/ 20 h 592"/>
                <a:gd name="T50" fmla="*/ 12 w 1912"/>
                <a:gd name="T51" fmla="*/ 14 h 592"/>
                <a:gd name="T52" fmla="*/ 20 w 1912"/>
                <a:gd name="T53" fmla="*/ 8 h 592"/>
                <a:gd name="T54" fmla="*/ 26 w 1912"/>
                <a:gd name="T55" fmla="*/ 4 h 592"/>
                <a:gd name="T56" fmla="*/ 36 w 1912"/>
                <a:gd name="T57" fmla="*/ 2 h 592"/>
                <a:gd name="T58" fmla="*/ 44 w 1912"/>
                <a:gd name="T59" fmla="*/ 0 h 592"/>
                <a:gd name="T60" fmla="*/ 1866 w 1912"/>
                <a:gd name="T61" fmla="*/ 0 h 592"/>
                <a:gd name="T62" fmla="*/ 1866 w 1912"/>
                <a:gd name="T63" fmla="*/ 0 h 592"/>
                <a:gd name="T64" fmla="*/ 1874 w 1912"/>
                <a:gd name="T65" fmla="*/ 2 h 592"/>
                <a:gd name="T66" fmla="*/ 1884 w 1912"/>
                <a:gd name="T67" fmla="*/ 4 h 592"/>
                <a:gd name="T68" fmla="*/ 1892 w 1912"/>
                <a:gd name="T69" fmla="*/ 8 h 592"/>
                <a:gd name="T70" fmla="*/ 1898 w 1912"/>
                <a:gd name="T71" fmla="*/ 14 h 592"/>
                <a:gd name="T72" fmla="*/ 1904 w 1912"/>
                <a:gd name="T73" fmla="*/ 20 h 592"/>
                <a:gd name="T74" fmla="*/ 1908 w 1912"/>
                <a:gd name="T75" fmla="*/ 28 h 592"/>
                <a:gd name="T76" fmla="*/ 1910 w 1912"/>
                <a:gd name="T77" fmla="*/ 36 h 592"/>
                <a:gd name="T78" fmla="*/ 1912 w 1912"/>
                <a:gd name="T79" fmla="*/ 46 h 592"/>
                <a:gd name="T80" fmla="*/ 1912 w 1912"/>
                <a:gd name="T81" fmla="*/ 54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12" h="592">
                  <a:moveTo>
                    <a:pt x="1912" y="548"/>
                  </a:moveTo>
                  <a:lnTo>
                    <a:pt x="1912" y="548"/>
                  </a:lnTo>
                  <a:lnTo>
                    <a:pt x="1910" y="556"/>
                  </a:lnTo>
                  <a:lnTo>
                    <a:pt x="1908" y="566"/>
                  </a:lnTo>
                  <a:lnTo>
                    <a:pt x="1904" y="572"/>
                  </a:lnTo>
                  <a:lnTo>
                    <a:pt x="1898" y="580"/>
                  </a:lnTo>
                  <a:lnTo>
                    <a:pt x="1892" y="586"/>
                  </a:lnTo>
                  <a:lnTo>
                    <a:pt x="1884" y="590"/>
                  </a:lnTo>
                  <a:lnTo>
                    <a:pt x="1874" y="592"/>
                  </a:lnTo>
                  <a:lnTo>
                    <a:pt x="1866" y="592"/>
                  </a:lnTo>
                  <a:lnTo>
                    <a:pt x="44" y="592"/>
                  </a:lnTo>
                  <a:lnTo>
                    <a:pt x="44" y="592"/>
                  </a:lnTo>
                  <a:lnTo>
                    <a:pt x="36" y="592"/>
                  </a:lnTo>
                  <a:lnTo>
                    <a:pt x="26" y="590"/>
                  </a:lnTo>
                  <a:lnTo>
                    <a:pt x="20" y="586"/>
                  </a:lnTo>
                  <a:lnTo>
                    <a:pt x="12" y="580"/>
                  </a:lnTo>
                  <a:lnTo>
                    <a:pt x="6" y="572"/>
                  </a:lnTo>
                  <a:lnTo>
                    <a:pt x="2" y="566"/>
                  </a:lnTo>
                  <a:lnTo>
                    <a:pt x="0" y="556"/>
                  </a:lnTo>
                  <a:lnTo>
                    <a:pt x="0" y="54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2" y="28"/>
                  </a:lnTo>
                  <a:lnTo>
                    <a:pt x="6" y="20"/>
                  </a:lnTo>
                  <a:lnTo>
                    <a:pt x="12" y="14"/>
                  </a:lnTo>
                  <a:lnTo>
                    <a:pt x="20" y="8"/>
                  </a:lnTo>
                  <a:lnTo>
                    <a:pt x="26" y="4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1866" y="0"/>
                  </a:lnTo>
                  <a:lnTo>
                    <a:pt x="1866" y="0"/>
                  </a:lnTo>
                  <a:lnTo>
                    <a:pt x="1874" y="2"/>
                  </a:lnTo>
                  <a:lnTo>
                    <a:pt x="1884" y="4"/>
                  </a:lnTo>
                  <a:lnTo>
                    <a:pt x="1892" y="8"/>
                  </a:lnTo>
                  <a:lnTo>
                    <a:pt x="1898" y="14"/>
                  </a:lnTo>
                  <a:lnTo>
                    <a:pt x="1904" y="20"/>
                  </a:lnTo>
                  <a:lnTo>
                    <a:pt x="1908" y="28"/>
                  </a:lnTo>
                  <a:lnTo>
                    <a:pt x="1910" y="36"/>
                  </a:lnTo>
                  <a:lnTo>
                    <a:pt x="1912" y="46"/>
                  </a:lnTo>
                  <a:lnTo>
                    <a:pt x="1912" y="548"/>
                  </a:lnTo>
                  <a:close/>
                </a:path>
              </a:pathLst>
            </a:custGeom>
            <a:grpFill/>
            <a:ln w="12700">
              <a:solidFill>
                <a:srgbClr val="E5536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308" name="テキスト ボックス 307">
            <a:extLst>
              <a:ext uri="{FF2B5EF4-FFF2-40B4-BE49-F238E27FC236}">
                <a16:creationId xmlns:a16="http://schemas.microsoft.com/office/drawing/2014/main" id="{B46F7C17-5BBF-386E-7655-4FE75ED8BE8F}"/>
              </a:ext>
            </a:extLst>
          </p:cNvPr>
          <p:cNvSpPr txBox="1"/>
          <p:nvPr/>
        </p:nvSpPr>
        <p:spPr>
          <a:xfrm>
            <a:off x="254293" y="5564555"/>
            <a:ext cx="310665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solidFill>
                  <a:schemeClr val="bg2"/>
                </a:solidFill>
                <a:latin typeface="+mn-ea"/>
              </a:rPr>
              <a:t>。</a:t>
            </a:r>
          </a:p>
        </p:txBody>
      </p:sp>
      <p:sp>
        <p:nvSpPr>
          <p:cNvPr id="52" name="Freeform 692">
            <a:extLst>
              <a:ext uri="{FF2B5EF4-FFF2-40B4-BE49-F238E27FC236}">
                <a16:creationId xmlns:a16="http://schemas.microsoft.com/office/drawing/2014/main" id="{1FF78D9A-F93A-F8B1-8807-C75EE498477F}"/>
              </a:ext>
            </a:extLst>
          </p:cNvPr>
          <p:cNvSpPr>
            <a:spLocks/>
          </p:cNvSpPr>
          <p:nvPr/>
        </p:nvSpPr>
        <p:spPr bwMode="auto">
          <a:xfrm>
            <a:off x="2827591" y="566884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Freeform 692">
            <a:extLst>
              <a:ext uri="{FF2B5EF4-FFF2-40B4-BE49-F238E27FC236}">
                <a16:creationId xmlns:a16="http://schemas.microsoft.com/office/drawing/2014/main" id="{7A12D0DF-8B5B-CC45-797E-D90A4280CE50}"/>
              </a:ext>
            </a:extLst>
          </p:cNvPr>
          <p:cNvSpPr>
            <a:spLocks/>
          </p:cNvSpPr>
          <p:nvPr/>
        </p:nvSpPr>
        <p:spPr bwMode="auto">
          <a:xfrm>
            <a:off x="3016076" y="5819733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" name="Freeform 692">
            <a:extLst>
              <a:ext uri="{FF2B5EF4-FFF2-40B4-BE49-F238E27FC236}">
                <a16:creationId xmlns:a16="http://schemas.microsoft.com/office/drawing/2014/main" id="{E4F48800-747C-10E8-6733-CB27DDA0236D}"/>
              </a:ext>
            </a:extLst>
          </p:cNvPr>
          <p:cNvSpPr>
            <a:spLocks/>
          </p:cNvSpPr>
          <p:nvPr/>
        </p:nvSpPr>
        <p:spPr bwMode="auto">
          <a:xfrm>
            <a:off x="6968589" y="5907170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5" name="Freeform 692">
            <a:extLst>
              <a:ext uri="{FF2B5EF4-FFF2-40B4-BE49-F238E27FC236}">
                <a16:creationId xmlns:a16="http://schemas.microsoft.com/office/drawing/2014/main" id="{8994B886-4A0B-3426-8F45-330E77388458}"/>
              </a:ext>
            </a:extLst>
          </p:cNvPr>
          <p:cNvSpPr>
            <a:spLocks/>
          </p:cNvSpPr>
          <p:nvPr/>
        </p:nvSpPr>
        <p:spPr bwMode="auto">
          <a:xfrm>
            <a:off x="2899852" y="6321076"/>
            <a:ext cx="365861" cy="23212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099CB278-821A-ED02-64F6-FAFB1219067D}"/>
              </a:ext>
            </a:extLst>
          </p:cNvPr>
          <p:cNvSpPr/>
          <p:nvPr/>
        </p:nvSpPr>
        <p:spPr>
          <a:xfrm>
            <a:off x="79238" y="7037698"/>
            <a:ext cx="7443568" cy="3337436"/>
          </a:xfrm>
          <a:prstGeom prst="round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b="1" dirty="0">
                <a:solidFill>
                  <a:srgbClr val="D731D3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</a:t>
            </a:r>
            <a:endParaRPr lang="en-US" altLang="ja-JP" sz="900" b="1" dirty="0">
              <a:solidFill>
                <a:srgbClr val="D731D3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</a:t>
            </a:r>
          </a:p>
          <a:p>
            <a:r>
              <a:rPr lang="en-US" altLang="ja-JP" sz="9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9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11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◆注意事項</a:t>
            </a:r>
            <a:endParaRPr lang="en-US" altLang="ja-JP" sz="11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※1 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令和５年度、エキスパート面談及び海外市場開拓コンサルティング事   業にて、すでに支援を受けている方、及びコンサルタントの方はご利用になれません。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</a:t>
            </a:r>
            <a:endParaRPr lang="ja-JP" altLang="en-US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 海外展開する国・地域や、製品・サービスが具体的にある相談とします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内容により、グローバル相談窓口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毎週水曜日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をご案内する場合がございます</a:t>
            </a:r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３ エキスパートによる助言について、意思決定・行動等は自己責任で行ってください。</a:t>
            </a:r>
          </a:p>
          <a:p>
            <a:r>
              <a:rPr lang="en-US" altLang="ja-JP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sz="11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 一部内容を変更して窓口を開設する場合があります。ご了承ください。</a:t>
            </a:r>
            <a:endParaRPr lang="en-US" altLang="ja-JP" sz="11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ja-JP" altLang="en-US" sz="18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26A31C-A56C-AA4A-9B54-F1988C28E86B}"/>
              </a:ext>
            </a:extLst>
          </p:cNvPr>
          <p:cNvSpPr txBox="1"/>
          <p:nvPr/>
        </p:nvSpPr>
        <p:spPr>
          <a:xfrm>
            <a:off x="38461" y="1111101"/>
            <a:ext cx="636665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◆相談時間</a:t>
            </a:r>
            <a:endParaRPr lang="en-US" altLang="ja-JP" sz="2800" b="1" dirty="0">
              <a:solidFill>
                <a:schemeClr val="accent4">
                  <a:lumMod val="20000"/>
                  <a:lumOff val="8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9:30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13:30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～、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15:00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～ 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(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４コマ／日</a:t>
            </a:r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)</a:t>
            </a:r>
          </a:p>
          <a:p>
            <a:r>
              <a:rPr lang="en-US" altLang="ja-JP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  ※</a:t>
            </a:r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各回１時間程度。</a:t>
            </a:r>
            <a:endParaRPr lang="en-US" altLang="ja-JP" sz="2400" b="1" dirty="0">
              <a:solidFill>
                <a:schemeClr val="accent4">
                  <a:lumMod val="40000"/>
                  <a:lumOff val="60000"/>
                </a:schemeClr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r>
              <a:rPr lang="ja-JP" alt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オンライン又は対面にて相談可能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&lt;</a:t>
            </a:r>
            <a:r>
              <a:rPr lang="ja-JP" alt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事前予約制</a:t>
            </a:r>
            <a:r>
              <a:rPr lang="en-US" altLang="ja-JP" sz="20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&gt;</a:t>
            </a:r>
          </a:p>
          <a:p>
            <a:endParaRPr lang="en-US" altLang="ja-JP" sz="17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endParaRPr lang="en-US" altLang="ja-JP" sz="1100" b="1" dirty="0">
              <a:solidFill>
                <a:srgbClr val="0070C0"/>
              </a:solidFill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15" name="Group 704">
            <a:extLst>
              <a:ext uri="{FF2B5EF4-FFF2-40B4-BE49-F238E27FC236}">
                <a16:creationId xmlns:a16="http://schemas.microsoft.com/office/drawing/2014/main" id="{F0BDB73F-D0CF-44EB-1A34-80E2E2D84EAE}"/>
              </a:ext>
            </a:extLst>
          </p:cNvPr>
          <p:cNvGrpSpPr>
            <a:grpSpLocks noChangeAspect="1"/>
          </p:cNvGrpSpPr>
          <p:nvPr/>
        </p:nvGrpSpPr>
        <p:grpSpPr bwMode="auto">
          <a:xfrm rot="1296368">
            <a:off x="5221547" y="1092263"/>
            <a:ext cx="2370090" cy="1308462"/>
            <a:chOff x="-1297" y="2482"/>
            <a:chExt cx="746" cy="751"/>
          </a:xfrm>
        </p:grpSpPr>
        <p:sp>
          <p:nvSpPr>
            <p:cNvPr id="16" name="Freeform 705">
              <a:extLst>
                <a:ext uri="{FF2B5EF4-FFF2-40B4-BE49-F238E27FC236}">
                  <a16:creationId xmlns:a16="http://schemas.microsoft.com/office/drawing/2014/main" id="{12AF602E-651A-A6AB-81FA-F301A946F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45" cy="748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  <p:sp>
          <p:nvSpPr>
            <p:cNvPr id="17" name="Freeform 706">
              <a:extLst>
                <a:ext uri="{FF2B5EF4-FFF2-40B4-BE49-F238E27FC236}">
                  <a16:creationId xmlns:a16="http://schemas.microsoft.com/office/drawing/2014/main" id="{0A76BF70-CECE-BF0A-88BD-3F9ADD390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2"/>
              <a:ext cx="746" cy="749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6E5F5F5-4FAE-F90C-F03E-49561D0C6BD1}"/>
              </a:ext>
            </a:extLst>
          </p:cNvPr>
          <p:cNvSpPr txBox="1"/>
          <p:nvPr/>
        </p:nvSpPr>
        <p:spPr>
          <a:xfrm rot="1463843">
            <a:off x="4119921" y="1108325"/>
            <a:ext cx="4536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r>
              <a:rPr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特別</a:t>
            </a:r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開催</a:t>
            </a:r>
            <a:r>
              <a:rPr lang="ja-JP" altLang="en-US" sz="1600" b="1" dirty="0">
                <a:solidFill>
                  <a:srgbClr val="FFFF00"/>
                </a:solidFill>
                <a:latin typeface="+mn-ea"/>
              </a:rPr>
              <a:t>◆</a:t>
            </a:r>
            <a:endParaRPr kumimoji="1" lang="en-US" altLang="ja-JP" sz="16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相談窓口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solidFill>
                  <a:srgbClr val="FFFF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無料</a:t>
            </a:r>
            <a:endParaRPr kumimoji="1" lang="en-US" altLang="ja-JP" sz="2400" b="1" dirty="0">
              <a:solidFill>
                <a:srgbClr val="FFFF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6533E63-973C-092D-5A91-ABF05AC8E686}"/>
              </a:ext>
            </a:extLst>
          </p:cNvPr>
          <p:cNvSpPr txBox="1"/>
          <p:nvPr/>
        </p:nvSpPr>
        <p:spPr>
          <a:xfrm>
            <a:off x="49523" y="4533503"/>
            <a:ext cx="445588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６月：欧州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、中国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７月：台湾、韓国、海外貿易実務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８月：東南アジア、海外貿易実務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９月：米国、海外貿易実務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</a:p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月：欧米、韓国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B838FB8-5BBF-025E-3C45-8FDC87A7A22A}"/>
              </a:ext>
            </a:extLst>
          </p:cNvPr>
          <p:cNvSpPr txBox="1"/>
          <p:nvPr/>
        </p:nvSpPr>
        <p:spPr>
          <a:xfrm>
            <a:off x="3663540" y="4515739"/>
            <a:ext cx="44558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11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月：欧州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全域</a:t>
            </a:r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en-US" altLang="ja-JP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月：インド、中近東、海外進出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１月：欧州、米国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～～～～～～～～～～～～～～～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２月：中国、海外貿易実務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～～～～～～～～～～～～</a:t>
            </a:r>
          </a:p>
          <a:p>
            <a:pPr indent="139700" algn="just"/>
            <a:r>
              <a:rPr lang="ja-JP" altLang="en-US" sz="1800" b="1" kern="100" dirty="0">
                <a:solidFill>
                  <a:schemeClr val="accent5"/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３月：台湾、韓国、海外貿易実務</a:t>
            </a:r>
            <a:endParaRPr lang="en-US" altLang="ja-JP" sz="1800" b="1" kern="100" dirty="0">
              <a:solidFill>
                <a:schemeClr val="accent5"/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67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3554_chirashi_bounenkai.potx" id="{516B45CA-9356-4FB2-8022-8B80380EAC8E}" vid="{7A03B05D-7FE9-4593-BD2B-E5710B1626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2400</TotalTime>
  <Words>494</Words>
  <Application>Microsoft Office PowerPoint</Application>
  <PresentationFormat>ユーザー設定</PresentationFormat>
  <Paragraphs>78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HGPｺﾞｼｯｸE</vt:lpstr>
      <vt:lpstr>HGSｺﾞｼｯｸE</vt:lpstr>
      <vt:lpstr>HGｺﾞｼｯｸE</vt:lpstr>
      <vt:lpstr>Konatu</vt:lpstr>
      <vt:lpstr>Microsoft YaHei UI</vt:lpstr>
      <vt:lpstr>ＭＳ 明朝</vt:lpstr>
      <vt:lpstr>メイリオ</vt:lpstr>
      <vt:lpstr>游明朝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周</dc:creator>
  <cp:lastModifiedBy>周</cp:lastModifiedBy>
  <cp:revision>52</cp:revision>
  <cp:lastPrinted>2023-11-01T04:27:51Z</cp:lastPrinted>
  <dcterms:created xsi:type="dcterms:W3CDTF">2022-06-28T00:15:46Z</dcterms:created>
  <dcterms:modified xsi:type="dcterms:W3CDTF">2024-10-31T07:16:33Z</dcterms:modified>
</cp:coreProperties>
</file>