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DC2"/>
    <a:srgbClr val="BEE6FA"/>
    <a:srgbClr val="1F1F70"/>
    <a:srgbClr val="852F3B"/>
    <a:srgbClr val="C91730"/>
    <a:srgbClr val="531D25"/>
    <a:srgbClr val="C16C5B"/>
    <a:srgbClr val="D1A44B"/>
    <a:srgbClr val="F6AF9D"/>
    <a:srgbClr val="D0B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2023/11/1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tel:045-225-37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38654" y="-70632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5" name="Group 704">
            <a:extLst>
              <a:ext uri="{FF2B5EF4-FFF2-40B4-BE49-F238E27FC236}">
                <a16:creationId xmlns:a16="http://schemas.microsoft.com/office/drawing/2014/main" id="{11BFA503-119C-0823-78E6-7A68E74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3827" y="1375075"/>
            <a:ext cx="3764197" cy="2956880"/>
            <a:chOff x="-1297" y="2482"/>
            <a:chExt cx="746" cy="751"/>
          </a:xfrm>
        </p:grpSpPr>
        <p:sp>
          <p:nvSpPr>
            <p:cNvPr id="6" name="Freeform 705">
              <a:extLst>
                <a:ext uri="{FF2B5EF4-FFF2-40B4-BE49-F238E27FC236}">
                  <a16:creationId xmlns:a16="http://schemas.microsoft.com/office/drawing/2014/main" id="{26A5D8D7-6D1C-945C-B373-25AA93CB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706">
              <a:extLst>
                <a:ext uri="{FF2B5EF4-FFF2-40B4-BE49-F238E27FC236}">
                  <a16:creationId xmlns:a16="http://schemas.microsoft.com/office/drawing/2014/main" id="{6707DB74-64C5-C41B-F891-A8FB980E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27167" y="8178080"/>
            <a:ext cx="3652670" cy="666868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201272" y="8179708"/>
            <a:ext cx="4154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お問い合わせ</a:t>
            </a:r>
            <a:endParaRPr lang="en-US" altLang="ja-JP" sz="3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kumimoji="1" lang="ja-JP" altLang="en-US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017" y="9876905"/>
            <a:ext cx="850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95142" y="8826565"/>
            <a:ext cx="4410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横浜企業経営支援財団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イノベーション支援課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国際ビジネス支援担当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 045-225-3730</a:t>
            </a:r>
            <a:r>
              <a:rPr kumimoji="1"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Mail: global@idec.or.jp  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CC21751-90F3-E3F3-FA93-DB0C6F3A7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779"/>
          <a:stretch>
            <a:fillRect/>
          </a:stretch>
        </p:blipFill>
        <p:spPr>
          <a:xfrm>
            <a:off x="3672945" y="945752"/>
            <a:ext cx="3869749" cy="3317761"/>
          </a:xfrm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4874437" y="2664708"/>
            <a:ext cx="2337750" cy="2261297"/>
            <a:chOff x="-1297" y="2482"/>
            <a:chExt cx="746" cy="751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1" name="テキスト ボックス 720"/>
          <p:cNvSpPr txBox="1"/>
          <p:nvPr/>
        </p:nvSpPr>
        <p:spPr>
          <a:xfrm rot="10800000" flipV="1">
            <a:off x="4163718" y="2889623"/>
            <a:ext cx="3704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</a:t>
            </a:r>
            <a:endParaRPr kumimoji="1" lang="en-US" altLang="ja-JP" sz="44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募集中</a:t>
            </a:r>
            <a:endParaRPr kumimoji="1" lang="en-US" altLang="ja-JP" sz="44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-7619" y="326039"/>
            <a:ext cx="7798960" cy="64633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6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sp>
        <p:nvSpPr>
          <p:cNvPr id="306" name="Freeform 721">
            <a:extLst>
              <a:ext uri="{FF2B5EF4-FFF2-40B4-BE49-F238E27FC236}">
                <a16:creationId xmlns:a16="http://schemas.microsoft.com/office/drawing/2014/main" id="{61C4CB99-5666-6298-D059-4850F78F1A4D}"/>
              </a:ext>
            </a:extLst>
          </p:cNvPr>
          <p:cNvSpPr>
            <a:spLocks/>
          </p:cNvSpPr>
          <p:nvPr/>
        </p:nvSpPr>
        <p:spPr bwMode="auto">
          <a:xfrm>
            <a:off x="97337" y="4645602"/>
            <a:ext cx="7279943" cy="2846399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indent="139700" algn="just"/>
            <a:r>
              <a:rPr lang="en-US" altLang="ja-JP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月：欧州</a:t>
            </a:r>
            <a:r>
              <a:rPr lang="en-US" altLang="ja-JP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、韓国</a:t>
            </a:r>
            <a:endParaRPr lang="en-US" altLang="ja-JP" sz="31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月：欧米、インド、中国</a:t>
            </a:r>
            <a:endParaRPr lang="en-US" altLang="ja-JP" sz="31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１月：ベトナム、欧州</a:t>
            </a:r>
            <a:r>
              <a:rPr lang="en-US" altLang="ja-JP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フランス他</a:t>
            </a:r>
            <a:r>
              <a:rPr lang="en-US" altLang="ja-JP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</a:p>
          <a:p>
            <a:pPr indent="139700" algn="just"/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２月：米国、東南アジア</a:t>
            </a:r>
          </a:p>
          <a:p>
            <a:pPr indent="139700" algn="just"/>
            <a:r>
              <a:rPr lang="ja-JP" altLang="en-US" sz="31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３月：ベトナム、欧米</a:t>
            </a:r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20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dirty="0"/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563736" y="1020977"/>
            <a:ext cx="582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1F1F7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  </a:t>
            </a:r>
            <a:endParaRPr lang="en-US" altLang="ja-JP" sz="1800" b="1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grpSp>
        <p:nvGrpSpPr>
          <p:cNvPr id="45" name="Group 719">
            <a:extLst>
              <a:ext uri="{FF2B5EF4-FFF2-40B4-BE49-F238E27FC236}">
                <a16:creationId xmlns:a16="http://schemas.microsoft.com/office/drawing/2014/main" id="{EA72EBFF-007A-DCE7-3492-BA532CFE4B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42039" y="7702890"/>
            <a:ext cx="3532303" cy="1631217"/>
            <a:chOff x="1444" y="3240"/>
            <a:chExt cx="1899" cy="506"/>
          </a:xfrm>
        </p:grpSpPr>
        <p:sp>
          <p:nvSpPr>
            <p:cNvPr id="46" name="Freeform 720">
              <a:extLst>
                <a:ext uri="{FF2B5EF4-FFF2-40B4-BE49-F238E27FC236}">
                  <a16:creationId xmlns:a16="http://schemas.microsoft.com/office/drawing/2014/main" id="{3C5DE6D8-9C8F-59C5-B01D-FE4E80B8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3240"/>
              <a:ext cx="1897" cy="504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47" name="Freeform 721">
              <a:extLst>
                <a:ext uri="{FF2B5EF4-FFF2-40B4-BE49-F238E27FC236}">
                  <a16:creationId xmlns:a16="http://schemas.microsoft.com/office/drawing/2014/main" id="{C72652DC-3200-084C-5D22-240866DAA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3240"/>
              <a:ext cx="1893" cy="506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no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F65C19A-24C2-2936-E70F-32C814795CC0}"/>
              </a:ext>
            </a:extLst>
          </p:cNvPr>
          <p:cNvSpPr/>
          <p:nvPr/>
        </p:nvSpPr>
        <p:spPr>
          <a:xfrm>
            <a:off x="4296324" y="7873084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IDEC</a:t>
            </a:r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横浜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AB1D2E8-CA23-5E4B-C944-4E70C71A10EC}"/>
              </a:ext>
            </a:extLst>
          </p:cNvPr>
          <p:cNvSpPr/>
          <p:nvPr/>
        </p:nvSpPr>
        <p:spPr>
          <a:xfrm>
            <a:off x="5879773" y="7856258"/>
            <a:ext cx="864481" cy="36997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67EAAD-D0C2-0460-5C04-B848036F1637}"/>
              </a:ext>
            </a:extLst>
          </p:cNvPr>
          <p:cNvSpPr txBox="1"/>
          <p:nvPr/>
        </p:nvSpPr>
        <p:spPr>
          <a:xfrm rot="10800000" flipV="1">
            <a:off x="4077017" y="8347585"/>
            <a:ext cx="3289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www.idec.or.jp</a:t>
            </a:r>
            <a:r>
              <a:rPr lang="en-US" altLang="ja-JP" sz="14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5F26DC-54C1-24E2-7082-C4C6C7E9AA18}"/>
              </a:ext>
            </a:extLst>
          </p:cNvPr>
          <p:cNvSpPr txBox="1"/>
          <p:nvPr/>
        </p:nvSpPr>
        <p:spPr>
          <a:xfrm rot="10800000" flipV="1">
            <a:off x="362100" y="1809523"/>
            <a:ext cx="37041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accent4"/>
                </a:solidFill>
                <a:latin typeface="+mn-ea"/>
              </a:rPr>
              <a:t>◆</a:t>
            </a:r>
            <a:r>
              <a:rPr kumimoji="1" lang="ja-JP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緊急開催</a:t>
            </a:r>
            <a:r>
              <a:rPr lang="ja-JP" altLang="en-US" sz="3200" b="1" dirty="0">
                <a:solidFill>
                  <a:schemeClr val="accent4"/>
                </a:solidFill>
                <a:latin typeface="+mn-ea"/>
              </a:rPr>
              <a:t>◆</a:t>
            </a:r>
            <a:endParaRPr kumimoji="1" lang="en-US" altLang="ja-JP" sz="3200" b="1" dirty="0">
              <a:solidFill>
                <a:schemeClr val="accent4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国・地域別</a:t>
            </a:r>
            <a:endParaRPr kumimoji="1" lang="en-US" altLang="ja-JP" sz="44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44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57E78-78ED-EA19-6272-1B5F15C6682D}"/>
              </a:ext>
            </a:extLst>
          </p:cNvPr>
          <p:cNvSpPr txBox="1"/>
          <p:nvPr/>
        </p:nvSpPr>
        <p:spPr>
          <a:xfrm>
            <a:off x="-174486" y="1253150"/>
            <a:ext cx="582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06B85CB-F26A-7803-F705-7ADBAE4AB765}"/>
              </a:ext>
            </a:extLst>
          </p:cNvPr>
          <p:cNvSpPr/>
          <p:nvPr/>
        </p:nvSpPr>
        <p:spPr>
          <a:xfrm>
            <a:off x="6082818" y="10054691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裏面アリ</a:t>
            </a:r>
          </a:p>
        </p:txBody>
      </p:sp>
      <p:sp>
        <p:nvSpPr>
          <p:cNvPr id="12" name="星: 12 pt 11">
            <a:extLst>
              <a:ext uri="{FF2B5EF4-FFF2-40B4-BE49-F238E27FC236}">
                <a16:creationId xmlns:a16="http://schemas.microsoft.com/office/drawing/2014/main" id="{F2C59492-4E35-F1AB-97C6-0A6038230248}"/>
              </a:ext>
            </a:extLst>
          </p:cNvPr>
          <p:cNvSpPr/>
          <p:nvPr/>
        </p:nvSpPr>
        <p:spPr>
          <a:xfrm>
            <a:off x="4613701" y="4290176"/>
            <a:ext cx="2828794" cy="142763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要予約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36880B-8430-38C1-BD2B-A8A115B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01" y="8261404"/>
            <a:ext cx="987698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088" y="-67657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0" y="296359"/>
            <a:ext cx="77989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grpSp>
        <p:nvGrpSpPr>
          <p:cNvPr id="304" name="Group 719">
            <a:extLst>
              <a:ext uri="{FF2B5EF4-FFF2-40B4-BE49-F238E27FC236}">
                <a16:creationId xmlns:a16="http://schemas.microsoft.com/office/drawing/2014/main" id="{12C98A55-AA8F-2836-0DD5-AE4BF57E7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845" y="3719799"/>
            <a:ext cx="7405012" cy="4052828"/>
            <a:chOff x="1420" y="3071"/>
            <a:chExt cx="1917" cy="6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720">
              <a:extLst>
                <a:ext uri="{FF2B5EF4-FFF2-40B4-BE49-F238E27FC236}">
                  <a16:creationId xmlns:a16="http://schemas.microsoft.com/office/drawing/2014/main" id="{C6C88988-ED46-2076-0B66-77E32C05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071"/>
              <a:ext cx="1908" cy="668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6" name="Freeform 721">
              <a:extLst>
                <a:ext uri="{FF2B5EF4-FFF2-40B4-BE49-F238E27FC236}">
                  <a16:creationId xmlns:a16="http://schemas.microsoft.com/office/drawing/2014/main" id="{61C4CB99-5666-6298-D059-4850F78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3071"/>
              <a:ext cx="1912" cy="675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B46F7C17-5BBF-386E-7655-4FE75ED8BE8F}"/>
              </a:ext>
            </a:extLst>
          </p:cNvPr>
          <p:cNvSpPr txBox="1"/>
          <p:nvPr/>
        </p:nvSpPr>
        <p:spPr>
          <a:xfrm>
            <a:off x="254293" y="5564555"/>
            <a:ext cx="3106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2"/>
                </a:solidFill>
                <a:latin typeface="+mn-ea"/>
              </a:rPr>
              <a:t>。</a:t>
            </a: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249893" y="1706781"/>
            <a:ext cx="636665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8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◆相談窓口開催日</a:t>
            </a:r>
            <a:r>
              <a:rPr lang="en-US" altLang="ja-JP" sz="1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第２、第３木曜日</a:t>
            </a:r>
            <a:r>
              <a:rPr lang="en-US" altLang="ja-JP" sz="1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)/</a:t>
            </a:r>
            <a:r>
              <a:rPr lang="ja-JP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担当エキスパート</a:t>
            </a:r>
          </a:p>
          <a:p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月９日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川﨑　有治 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 　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16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岡松　直勝 </a:t>
            </a:r>
            <a:endParaRPr lang="en-US" altLang="ja-JP" sz="17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14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大久保 佳代子　　　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12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21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久保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雅之</a:t>
            </a:r>
            <a:endParaRPr lang="en-US" altLang="ja-JP" sz="17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１月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zh-CN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武田 雄己彦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   １月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18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zh-CN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蛭田　智晴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sz="17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２月８日</a:t>
            </a:r>
            <a:r>
              <a:rPr kumimoji="1" lang="zh-CN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仲田　香織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         ２月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倉地　弘之 </a:t>
            </a:r>
            <a:endParaRPr lang="en-US" altLang="ja-JP" sz="17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３月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14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zh-CN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武田 雄己彦         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３月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21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日</a:t>
            </a:r>
            <a:r>
              <a:rPr kumimoji="1" lang="ja-JP" altLang="en-US" sz="17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大久保 佳代子　　　 </a:t>
            </a:r>
            <a:endParaRPr lang="en-US" altLang="ja-JP" sz="17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図 3" descr="スーツを着ている人はスマイルしている&#10;&#10;自動的に生成された説明">
            <a:extLst>
              <a:ext uri="{FF2B5EF4-FFF2-40B4-BE49-F238E27FC236}">
                <a16:creationId xmlns:a16="http://schemas.microsoft.com/office/drawing/2014/main" id="{FE70C75F-3A5A-2684-7C21-A1468857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" t="2115" r="5578" b="12407"/>
          <a:stretch/>
        </p:blipFill>
        <p:spPr>
          <a:xfrm>
            <a:off x="594402" y="4887440"/>
            <a:ext cx="642051" cy="83428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20EA9B-31B4-0996-5CEE-7683CC275ACF}"/>
              </a:ext>
            </a:extLst>
          </p:cNvPr>
          <p:cNvSpPr txBox="1"/>
          <p:nvPr/>
        </p:nvSpPr>
        <p:spPr>
          <a:xfrm>
            <a:off x="1592016" y="4852143"/>
            <a:ext cx="154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大久保 佳代子 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おおくぼ　かよこ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CN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北米、欧州諸国、中国</a:t>
            </a:r>
            <a:endParaRPr kumimoji="1" lang="en-US" altLang="ja-JP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spc="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貿易戦略コンサルティング、</a:t>
            </a:r>
            <a:endParaRPr lang="en-US" altLang="ja-JP" sz="900" spc="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ja-JP" sz="900" spc="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輸出入手続き</a:t>
            </a:r>
            <a:r>
              <a:rPr lang="ja-JP" altLang="en-US" sz="900" spc="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900" spc="1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マーケティング</a:t>
            </a:r>
            <a:endParaRPr kumimoji="1" lang="zh-CN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形 1" descr="IMG_0328">
            <a:extLst>
              <a:ext uri="{FF2B5EF4-FFF2-40B4-BE49-F238E27FC236}">
                <a16:creationId xmlns:a16="http://schemas.microsoft.com/office/drawing/2014/main" id="{DBC84DFB-924E-3370-BC53-65F5418D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09" y="3968835"/>
            <a:ext cx="662012" cy="84006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7DFABD-F49D-668F-A857-8D7B6CE70D55}"/>
              </a:ext>
            </a:extLst>
          </p:cNvPr>
          <p:cNvSpPr txBox="1"/>
          <p:nvPr/>
        </p:nvSpPr>
        <p:spPr>
          <a:xfrm>
            <a:off x="5149371" y="3896166"/>
            <a:ext cx="1805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岡松　直勝 </a:t>
            </a:r>
            <a:endParaRPr kumimoji="1"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おかまつ　なおかつ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TW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韓国</a:t>
            </a:r>
            <a:endParaRPr kumimoji="1" lang="en-US" altLang="zh-TW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TW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化学品関連貿易、貿易実務、</a:t>
            </a:r>
            <a:endParaRPr kumimoji="1" lang="en-US" altLang="zh-TW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zh-TW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与信管理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、通訳</a:t>
            </a:r>
            <a:endParaRPr kumimoji="1" lang="en-US" altLang="zh-TW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0E382D-3F62-F98E-7070-43D897D08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67" y="3966657"/>
            <a:ext cx="618522" cy="7970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1150396-D8D4-76A3-23AD-B3E0947404B7}"/>
              </a:ext>
            </a:extLst>
          </p:cNvPr>
          <p:cNvSpPr txBox="1"/>
          <p:nvPr/>
        </p:nvSpPr>
        <p:spPr>
          <a:xfrm>
            <a:off x="1597697" y="3897161"/>
            <a:ext cx="19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川﨑　有治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かわさき　ゆうじ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欧州全域</a:t>
            </a:r>
            <a:endParaRPr kumimoji="1" lang="en-US" altLang="ja-JP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輸出実務、代理店設定、現地マーケティング、拠点設立、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M&amp;A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交渉。現地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年の実務経験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人的ネット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A21AA97-480D-229F-70A1-71F76CA4E2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0" r="33579" b="23996"/>
          <a:stretch/>
        </p:blipFill>
        <p:spPr>
          <a:xfrm>
            <a:off x="4068260" y="6790960"/>
            <a:ext cx="672336" cy="86635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D1F9A60-449F-8B18-330F-F2476006F14D}"/>
              </a:ext>
            </a:extLst>
          </p:cNvPr>
          <p:cNvSpPr txBox="1"/>
          <p:nvPr/>
        </p:nvSpPr>
        <p:spPr>
          <a:xfrm>
            <a:off x="5127293" y="6739252"/>
            <a:ext cx="2003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倉地　弘之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くらち　ひろゆき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東南アジア、欧州、ロシア　</a:t>
            </a:r>
            <a:endParaRPr kumimoji="1" lang="en-US" altLang="ja-JP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想定外の問題を無くす</a:t>
            </a:r>
            <a:r>
              <a:rPr kumimoji="1" lang="zh-TW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商品設計開発、海外進出、経営支援</a:t>
            </a:r>
            <a:endParaRPr kumimoji="1" lang="en-US" altLang="zh-TW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電子機器製造業、飲料機器製造業等</a:t>
            </a:r>
            <a:endParaRPr kumimoji="1" lang="en-US" altLang="zh-TW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8" name="図 17" descr="スーツを着た男性&#10;&#10;自動的に生成された説明">
            <a:extLst>
              <a:ext uri="{FF2B5EF4-FFF2-40B4-BE49-F238E27FC236}">
                <a16:creationId xmlns:a16="http://schemas.microsoft.com/office/drawing/2014/main" id="{B5928AC8-A564-51EF-D316-345AAA2328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t="14125" r="23232" b="42211"/>
          <a:stretch/>
        </p:blipFill>
        <p:spPr>
          <a:xfrm>
            <a:off x="600051" y="5840317"/>
            <a:ext cx="630751" cy="83291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ACF836-2A44-83CD-CA02-ABA14ACD9382}"/>
              </a:ext>
            </a:extLst>
          </p:cNvPr>
          <p:cNvSpPr txBox="1"/>
          <p:nvPr/>
        </p:nvSpPr>
        <p:spPr>
          <a:xfrm>
            <a:off x="1589138" y="5789378"/>
            <a:ext cx="181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武田 雄己彦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たけだ　ゆきひこ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ベトナム、ミャンマー、インドネシア、</a:t>
            </a:r>
            <a:endParaRPr kumimoji="1" lang="en-US" altLang="ja-JP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タイ、台湾、東欧、ロシア</a:t>
            </a: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建設、土木、製造、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、農業等の外国人雇用</a:t>
            </a:r>
            <a:endParaRPr kumimoji="1" lang="en-US" altLang="zh-TW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56C2BD6-2422-01A3-CA24-90C0819CDE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>
          <a:xfrm>
            <a:off x="594403" y="6811152"/>
            <a:ext cx="657918" cy="830998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C0EEB9-EFB9-5120-4D79-563C88EBD522}"/>
              </a:ext>
            </a:extLst>
          </p:cNvPr>
          <p:cNvSpPr txBox="1"/>
          <p:nvPr/>
        </p:nvSpPr>
        <p:spPr>
          <a:xfrm>
            <a:off x="1575664" y="6741462"/>
            <a:ext cx="1816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仲田　香織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なかだ　かおる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米国、フランス</a:t>
            </a: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小売り、花キ、美容系の業務改善新規事業開発、ファイナンス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◆</a:t>
            </a:r>
            <a:r>
              <a:rPr kumimoji="1" lang="zh-TW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中小企業診断士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4177CBF-441E-53EE-C7D0-E99446067B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81738" y="5847877"/>
            <a:ext cx="661653" cy="81712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BE7C9E-DA2C-0A90-DF57-12456DC8F04F}"/>
              </a:ext>
            </a:extLst>
          </p:cNvPr>
          <p:cNvSpPr txBox="1"/>
          <p:nvPr/>
        </p:nvSpPr>
        <p:spPr>
          <a:xfrm>
            <a:off x="5127293" y="5804978"/>
            <a:ext cx="169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蛭田　智晴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ひるた　ともはる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フランス</a:t>
            </a:r>
            <a:r>
              <a:rPr kumimoji="1" lang="en-US" altLang="ja-JP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ユーロ圏全域</a:t>
            </a: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市場販路開拓支援、</a:t>
            </a:r>
            <a:r>
              <a:rPr kumimoji="1"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BtoB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マッチング、マーケティング、展示会出展支援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(WEB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出展も可）等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BBD142D-31E7-C117-E4F3-AEEFB4B40D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r="5501"/>
          <a:stretch/>
        </p:blipFill>
        <p:spPr>
          <a:xfrm>
            <a:off x="4071295" y="4878879"/>
            <a:ext cx="669301" cy="86588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2D53C2-67FF-CCBC-C51B-EEA0DF354EE0}"/>
              </a:ext>
            </a:extLst>
          </p:cNvPr>
          <p:cNvSpPr txBox="1"/>
          <p:nvPr/>
        </p:nvSpPr>
        <p:spPr>
          <a:xfrm>
            <a:off x="5146228" y="4816955"/>
            <a:ext cx="176695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久保　雅之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くぼ　まさゆき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インド、中国、中近東　</a:t>
            </a:r>
            <a:endParaRPr kumimoji="1" lang="en-US" altLang="ja-JP" sz="9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海外技術提携・事業提携、海外</a:t>
            </a: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事業展開の計画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◆中小企業診断士、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MBA(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経営管理修士）、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コーディネーター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9CB278-821A-ED02-64F6-FAFB1219067D}"/>
              </a:ext>
            </a:extLst>
          </p:cNvPr>
          <p:cNvSpPr/>
          <p:nvPr/>
        </p:nvSpPr>
        <p:spPr>
          <a:xfrm>
            <a:off x="95019" y="7746003"/>
            <a:ext cx="7443568" cy="3065981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◆注意事項</a:t>
            </a:r>
            <a:endParaRPr lang="en-US" altLang="ja-JP" sz="16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※1 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令和５年度、エキスパート面談及び海外市場開拓コンサルティング事   業にて、すでに支援を受けている方、及びコンサルタントの方はご利用になれません。</a:t>
            </a:r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endParaRPr lang="ja-JP" altLang="en-US" sz="16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 海外展開する国・地域や、製品・サービスが具体的にある相談とします</a:t>
            </a:r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内容により、グローバル相談窓口</a:t>
            </a:r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毎週水曜日</a:t>
            </a:r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をご案内する場合がございます</a:t>
            </a:r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  <a:p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 エキスパートによる助言について、意思決定・行動等は自己責任で行ってください。</a:t>
            </a:r>
          </a:p>
          <a:p>
            <a:r>
              <a:rPr lang="en-US" altLang="ja-JP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 一部内容を変更して窓口を開設する場合があります。ご了承ください。</a:t>
            </a:r>
            <a:endParaRPr lang="en-US" altLang="ja-JP" sz="16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26A31C-A56C-AA4A-9B54-F1988C28E86B}"/>
              </a:ext>
            </a:extLst>
          </p:cNvPr>
          <p:cNvSpPr txBox="1"/>
          <p:nvPr/>
        </p:nvSpPr>
        <p:spPr>
          <a:xfrm>
            <a:off x="280430" y="780547"/>
            <a:ext cx="63666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◆相談時間</a:t>
            </a:r>
            <a:endParaRPr lang="en-US" altLang="ja-JP" sz="17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9:00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10:30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13:30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15:00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 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４コマ／日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※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各回１時間程度。</a:t>
            </a:r>
            <a:endParaRPr lang="en-US" altLang="ja-JP" sz="17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オンライン又は対面にて相談可能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&lt;</a:t>
            </a:r>
            <a:r>
              <a:rPr lang="ja-JP" altLang="en-US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事前予約制</a:t>
            </a:r>
            <a:r>
              <a:rPr lang="en-US" altLang="ja-JP" sz="17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&gt;</a:t>
            </a:r>
          </a:p>
          <a:p>
            <a:endParaRPr lang="en-US" altLang="ja-JP" sz="17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867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1171</TotalTime>
  <Words>551</Words>
  <Application>Microsoft Office PowerPoint</Application>
  <PresentationFormat>ユーザー設定</PresentationFormat>
  <Paragraphs>80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HGSｺﾞｼｯｸE</vt:lpstr>
      <vt:lpstr>HGｺﾞｼｯｸE</vt:lpstr>
      <vt:lpstr>Meiryo UI</vt:lpstr>
      <vt:lpstr>ＭＳ Ｐゴシック</vt:lpstr>
      <vt:lpstr>ＭＳ 明朝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</dc:creator>
  <cp:lastModifiedBy>周</cp:lastModifiedBy>
  <cp:revision>40</cp:revision>
  <cp:lastPrinted>2023-11-01T04:27:51Z</cp:lastPrinted>
  <dcterms:created xsi:type="dcterms:W3CDTF">2022-06-28T00:15:46Z</dcterms:created>
  <dcterms:modified xsi:type="dcterms:W3CDTF">2023-11-01T07:27:23Z</dcterms:modified>
</cp:coreProperties>
</file>