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2"/>
  </p:notesMasterIdLst>
  <p:handoutMasterIdLst>
    <p:handoutMasterId r:id="rId13"/>
  </p:handoutMasterIdLst>
  <p:sldIdLst>
    <p:sldId id="258" r:id="rId7"/>
    <p:sldId id="259" r:id="rId8"/>
    <p:sldId id="261" r:id="rId9"/>
    <p:sldId id="262" r:id="rId10"/>
    <p:sldId id="260" r:id="rId11"/>
  </p:sldIdLst>
  <p:sldSz cx="10691813" cy="7559675"/>
  <p:notesSz cx="6797675" cy="9926638"/>
  <p:defaultTextStyle>
    <a:defPPr>
      <a:defRPr lang="ja-JP"/>
    </a:defPPr>
    <a:lvl1pPr algn="l" defTabSz="1094044" rtl="0" eaLnBrk="0" fontAlgn="base" hangingPunct="0">
      <a:spcBef>
        <a:spcPct val="0"/>
      </a:spcBef>
      <a:spcAft>
        <a:spcPct val="0"/>
      </a:spcAft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546166" indent="-426318" algn="l" defTabSz="1094044" rtl="0" eaLnBrk="0" fontAlgn="base" hangingPunct="0">
      <a:spcBef>
        <a:spcPct val="0"/>
      </a:spcBef>
      <a:spcAft>
        <a:spcPct val="0"/>
      </a:spcAft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1094044" indent="-852635" algn="l" defTabSz="1094044" rtl="0" eaLnBrk="0" fontAlgn="base" hangingPunct="0">
      <a:spcBef>
        <a:spcPct val="0"/>
      </a:spcBef>
      <a:spcAft>
        <a:spcPct val="0"/>
      </a:spcAft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640210" indent="-1280665" algn="l" defTabSz="1094044" rtl="0" eaLnBrk="0" fontAlgn="base" hangingPunct="0">
      <a:spcBef>
        <a:spcPct val="0"/>
      </a:spcBef>
      <a:spcAft>
        <a:spcPct val="0"/>
      </a:spcAft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2188088" indent="-1708695" algn="l" defTabSz="1094044" rtl="0" eaLnBrk="0" fontAlgn="base" hangingPunct="0">
      <a:spcBef>
        <a:spcPct val="0"/>
      </a:spcBef>
      <a:spcAft>
        <a:spcPct val="0"/>
      </a:spcAft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465451" algn="l" defTabSz="986180" rtl="0" eaLnBrk="1" latinLnBrk="0" hangingPunct="1"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958541" algn="l" defTabSz="986180" rtl="0" eaLnBrk="1" latinLnBrk="0" hangingPunct="1"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451631" algn="l" defTabSz="986180" rtl="0" eaLnBrk="1" latinLnBrk="0" hangingPunct="1"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944722" algn="l" defTabSz="986180" rtl="0" eaLnBrk="1" latinLnBrk="0" hangingPunct="1">
      <a:defRPr kumimoji="1" sz="2157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F"/>
    <a:srgbClr val="00CC00"/>
    <a:srgbClr val="FFFF99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7" autoAdjust="0"/>
    <p:restoredTop sz="94951" autoAdjust="0"/>
  </p:normalViewPr>
  <p:slideViewPr>
    <p:cSldViewPr>
      <p:cViewPr varScale="1">
        <p:scale>
          <a:sx n="162" d="100"/>
          <a:sy n="162" d="100"/>
        </p:scale>
        <p:origin x="1956" y="138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8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5134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5134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2B4E3BB-B564-449D-9544-4FAE3B75BF32}" type="datetimeFigureOut">
              <a:rPr lang="ja-JP" altLang="en-US"/>
              <a:pPr>
                <a:defRPr/>
              </a:pPr>
              <a:t>2017/5/31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907"/>
            <a:ext cx="2946247" cy="495134"/>
          </a:xfrm>
          <a:prstGeom prst="rect">
            <a:avLst/>
          </a:prstGeom>
        </p:spPr>
        <p:txBody>
          <a:bodyPr vert="horz" lIns="88207" tIns="44105" rIns="88207" bIns="44105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826" y="9429907"/>
            <a:ext cx="2946246" cy="495134"/>
          </a:xfrm>
          <a:prstGeom prst="rect">
            <a:avLst/>
          </a:prstGeom>
        </p:spPr>
        <p:txBody>
          <a:bodyPr vert="horz" wrap="square" lIns="88207" tIns="44105" rIns="88207" bIns="441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49D9497-84B7-493E-BD8B-68C1E01AE0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883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5134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5134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6CE4591-9761-4212-96DB-27E45606FFE1}" type="datetimeFigureOut">
              <a:rPr lang="ja-JP" altLang="en-US"/>
              <a:pPr>
                <a:defRPr/>
              </a:pPr>
              <a:t>2017/5/31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7" tIns="44105" rIns="88207" bIns="4410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88207" tIns="44105" rIns="88207" bIns="44105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9907"/>
            <a:ext cx="2946247" cy="495134"/>
          </a:xfrm>
          <a:prstGeom prst="rect">
            <a:avLst/>
          </a:prstGeom>
        </p:spPr>
        <p:txBody>
          <a:bodyPr vert="horz" lIns="88207" tIns="44105" rIns="88207" bIns="44105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826" y="9429907"/>
            <a:ext cx="2946246" cy="495134"/>
          </a:xfrm>
          <a:prstGeom prst="rect">
            <a:avLst/>
          </a:prstGeom>
        </p:spPr>
        <p:txBody>
          <a:bodyPr vert="horz" wrap="square" lIns="88207" tIns="44105" rIns="88207" bIns="441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76684F8-4E2E-4109-B233-B8FF14D42A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5230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94" kern="1200">
        <a:solidFill>
          <a:schemeClr val="tx1"/>
        </a:solidFill>
        <a:latin typeface="+mn-lt"/>
        <a:ea typeface="+mn-ea"/>
        <a:cs typeface="+mn-cs"/>
      </a:defRPr>
    </a:lvl1pPr>
    <a:lvl2pPr marL="493090" algn="l" rtl="0" eaLnBrk="0" fontAlgn="base" hangingPunct="0">
      <a:spcBef>
        <a:spcPct val="30000"/>
      </a:spcBef>
      <a:spcAft>
        <a:spcPct val="0"/>
      </a:spcAft>
      <a:defRPr kumimoji="1" sz="1294" kern="1200">
        <a:solidFill>
          <a:schemeClr val="tx1"/>
        </a:solidFill>
        <a:latin typeface="+mn-lt"/>
        <a:ea typeface="+mn-ea"/>
        <a:cs typeface="+mn-cs"/>
      </a:defRPr>
    </a:lvl2pPr>
    <a:lvl3pPr marL="986180" algn="l" rtl="0" eaLnBrk="0" fontAlgn="base" hangingPunct="0">
      <a:spcBef>
        <a:spcPct val="30000"/>
      </a:spcBef>
      <a:spcAft>
        <a:spcPct val="0"/>
      </a:spcAft>
      <a:defRPr kumimoji="1" sz="1294" kern="1200">
        <a:solidFill>
          <a:schemeClr val="tx1"/>
        </a:solidFill>
        <a:latin typeface="+mn-lt"/>
        <a:ea typeface="+mn-ea"/>
        <a:cs typeface="+mn-cs"/>
      </a:defRPr>
    </a:lvl3pPr>
    <a:lvl4pPr marL="1479271" algn="l" rtl="0" eaLnBrk="0" fontAlgn="base" hangingPunct="0">
      <a:spcBef>
        <a:spcPct val="30000"/>
      </a:spcBef>
      <a:spcAft>
        <a:spcPct val="0"/>
      </a:spcAft>
      <a:defRPr kumimoji="1" sz="1294" kern="1200">
        <a:solidFill>
          <a:schemeClr val="tx1"/>
        </a:solidFill>
        <a:latin typeface="+mn-lt"/>
        <a:ea typeface="+mn-ea"/>
        <a:cs typeface="+mn-cs"/>
      </a:defRPr>
    </a:lvl4pPr>
    <a:lvl5pPr marL="1972361" algn="l" rtl="0" eaLnBrk="0" fontAlgn="base" hangingPunct="0">
      <a:spcBef>
        <a:spcPct val="30000"/>
      </a:spcBef>
      <a:spcAft>
        <a:spcPct val="0"/>
      </a:spcAft>
      <a:defRPr kumimoji="1" sz="1294" kern="1200">
        <a:solidFill>
          <a:schemeClr val="tx1"/>
        </a:solidFill>
        <a:latin typeface="+mn-lt"/>
        <a:ea typeface="+mn-ea"/>
        <a:cs typeface="+mn-cs"/>
      </a:defRPr>
    </a:lvl5pPr>
    <a:lvl6pPr marL="2465451" algn="l" defTabSz="986180" rtl="0" eaLnBrk="1" latinLnBrk="0" hangingPunct="1">
      <a:defRPr kumimoji="1" sz="1294" kern="1200">
        <a:solidFill>
          <a:schemeClr val="tx1"/>
        </a:solidFill>
        <a:latin typeface="+mn-lt"/>
        <a:ea typeface="+mn-ea"/>
        <a:cs typeface="+mn-cs"/>
      </a:defRPr>
    </a:lvl6pPr>
    <a:lvl7pPr marL="2958541" algn="l" defTabSz="986180" rtl="0" eaLnBrk="1" latinLnBrk="0" hangingPunct="1">
      <a:defRPr kumimoji="1" sz="1294" kern="1200">
        <a:solidFill>
          <a:schemeClr val="tx1"/>
        </a:solidFill>
        <a:latin typeface="+mn-lt"/>
        <a:ea typeface="+mn-ea"/>
        <a:cs typeface="+mn-cs"/>
      </a:defRPr>
    </a:lvl7pPr>
    <a:lvl8pPr marL="3451631" algn="l" defTabSz="986180" rtl="0" eaLnBrk="1" latinLnBrk="0" hangingPunct="1">
      <a:defRPr kumimoji="1" sz="1294" kern="1200">
        <a:solidFill>
          <a:schemeClr val="tx1"/>
        </a:solidFill>
        <a:latin typeface="+mn-lt"/>
        <a:ea typeface="+mn-ea"/>
        <a:cs typeface="+mn-cs"/>
      </a:defRPr>
    </a:lvl8pPr>
    <a:lvl9pPr marL="3944722" algn="l" defTabSz="986180" rtl="0" eaLnBrk="1" latinLnBrk="0" hangingPunct="1">
      <a:defRPr kumimoji="1" sz="12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1977" indent="-284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1749" indent="-22707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599089" indent="-22707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6428" indent="-22707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6966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7503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38041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98578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</a:pPr>
            <a:fld id="{FC4B7354-41F5-483F-B671-2569C99653F7}" type="slidenum">
              <a:rPr lang="ja-JP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1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0118F2-628D-439D-BBA8-787C05D03893}" type="slidenum">
              <a:rPr lang="ja-JP" altLang="en-US" smtClean="0">
                <a:latin typeface="Arial" pitchFamily="34" charset="0"/>
                <a:ea typeface="ＭＳ Ｐゴシック" pitchFamily="50" charset="-128"/>
              </a:rPr>
              <a:pPr/>
              <a:t>2</a:t>
            </a:fld>
            <a:endParaRPr lang="ja-JP" altLang="en-US"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5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1977" indent="-284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1749" indent="-22707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599089" indent="-22707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6428" indent="-22707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6966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7503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38041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98578" indent="-227071" defTabSz="102181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</a:pPr>
            <a:fld id="{FC4B7354-41F5-483F-B671-2569C99653F7}" type="slidenum">
              <a:rPr lang="ja-JP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3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0118F2-628D-439D-BBA8-787C05D03893}" type="slidenum">
              <a:rPr lang="ja-JP" altLang="en-US" smtClean="0">
                <a:latin typeface="Arial" pitchFamily="34" charset="0"/>
                <a:ea typeface="ＭＳ Ｐゴシック" pitchFamily="50" charset="-128"/>
              </a:rPr>
              <a:pPr/>
              <a:t>4</a:t>
            </a:fld>
            <a:endParaRPr lang="ja-JP" altLang="en-US"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36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8" y="2348400"/>
            <a:ext cx="9088043" cy="162043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4" y="4283820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8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6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97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2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6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529B-EB81-4231-874E-C86FB0236BA8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FA4-7E39-43E4-A9AB-A9644F9316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02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9112-A99C-4D99-8F89-361848B6774F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31D7-BBAC-42C7-97A4-2B2FC981DB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14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5669636" y="1889919"/>
            <a:ext cx="7965025" cy="40262269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70840" y="1889919"/>
            <a:ext cx="23720602" cy="40262269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AA8B8-6B96-45CC-940C-D1EFA1498709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14A89-DCE1-4231-9C14-5A34310FE8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231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5E1B-0E15-461C-AA37-A76853BF26C9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DCB6-C506-43B5-90A4-2CFD54F9E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69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1" y="4857792"/>
            <a:ext cx="9088043" cy="1501435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581" y="3204117"/>
            <a:ext cx="9088043" cy="1653678"/>
          </a:xfrm>
        </p:spPr>
        <p:txBody>
          <a:bodyPr anchor="b"/>
          <a:lstStyle>
            <a:lvl1pPr marL="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1pPr>
            <a:lvl2pPr marL="532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566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59850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3133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66416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19700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7298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26267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B0C5-2FA5-4D77-99F8-277F2DAFAC27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28B3-7859-4F70-A331-A4452160AB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33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70838" y="11010528"/>
            <a:ext cx="15842819" cy="31141662"/>
          </a:xfrm>
        </p:spPr>
        <p:txBody>
          <a:bodyPr/>
          <a:lstStyle>
            <a:lvl1pPr>
              <a:defRPr sz="3254"/>
            </a:lvl1pPr>
            <a:lvl2pPr>
              <a:defRPr sz="2834"/>
            </a:lvl2pPr>
            <a:lvl3pPr>
              <a:defRPr sz="231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7791846" y="11010528"/>
            <a:ext cx="15842817" cy="31141662"/>
          </a:xfrm>
        </p:spPr>
        <p:txBody>
          <a:bodyPr/>
          <a:lstStyle>
            <a:lvl1pPr>
              <a:defRPr sz="3254"/>
            </a:lvl1pPr>
            <a:lvl2pPr>
              <a:defRPr sz="2834"/>
            </a:lvl2pPr>
            <a:lvl3pPr>
              <a:defRPr sz="231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BBA3-1BE1-4E6E-AA38-389E1FAF78BE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142F-D933-46EF-9B6C-0FF6D0231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65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3" y="302739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592" y="1692181"/>
            <a:ext cx="4724076" cy="705220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2834" indent="0">
              <a:buNone/>
              <a:defRPr sz="2310" b="1"/>
            </a:lvl2pPr>
            <a:lvl3pPr marL="1065668" indent="0">
              <a:buNone/>
              <a:defRPr sz="2100" b="1"/>
            </a:lvl3pPr>
            <a:lvl4pPr marL="1598501" indent="0">
              <a:buNone/>
              <a:defRPr sz="1890" b="1"/>
            </a:lvl4pPr>
            <a:lvl5pPr marL="2131335" indent="0">
              <a:buNone/>
              <a:defRPr sz="1890" b="1"/>
            </a:lvl5pPr>
            <a:lvl6pPr marL="2664169" indent="0">
              <a:buNone/>
              <a:defRPr sz="1890" b="1"/>
            </a:lvl6pPr>
            <a:lvl7pPr marL="3197003" indent="0">
              <a:buNone/>
              <a:defRPr sz="1890" b="1"/>
            </a:lvl7pPr>
            <a:lvl8pPr marL="3729837" indent="0">
              <a:buNone/>
              <a:defRPr sz="1890" b="1"/>
            </a:lvl8pPr>
            <a:lvl9pPr marL="4262670" indent="0">
              <a:buNone/>
              <a:defRPr sz="189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592" y="2397398"/>
            <a:ext cx="4724076" cy="4355564"/>
          </a:xfrm>
        </p:spPr>
        <p:txBody>
          <a:bodyPr/>
          <a:lstStyle>
            <a:lvl1pPr>
              <a:defRPr sz="2834"/>
            </a:lvl1pPr>
            <a:lvl2pPr>
              <a:defRPr sz="231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1294" y="1692181"/>
            <a:ext cx="4725930" cy="705220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2834" indent="0">
              <a:buNone/>
              <a:defRPr sz="2310" b="1"/>
            </a:lvl2pPr>
            <a:lvl3pPr marL="1065668" indent="0">
              <a:buNone/>
              <a:defRPr sz="2100" b="1"/>
            </a:lvl3pPr>
            <a:lvl4pPr marL="1598501" indent="0">
              <a:buNone/>
              <a:defRPr sz="1890" b="1"/>
            </a:lvl4pPr>
            <a:lvl5pPr marL="2131335" indent="0">
              <a:buNone/>
              <a:defRPr sz="1890" b="1"/>
            </a:lvl5pPr>
            <a:lvl6pPr marL="2664169" indent="0">
              <a:buNone/>
              <a:defRPr sz="1890" b="1"/>
            </a:lvl6pPr>
            <a:lvl7pPr marL="3197003" indent="0">
              <a:buNone/>
              <a:defRPr sz="1890" b="1"/>
            </a:lvl7pPr>
            <a:lvl8pPr marL="3729837" indent="0">
              <a:buNone/>
              <a:defRPr sz="1890" b="1"/>
            </a:lvl8pPr>
            <a:lvl9pPr marL="4262670" indent="0">
              <a:buNone/>
              <a:defRPr sz="189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1294" y="2397398"/>
            <a:ext cx="4725930" cy="4355564"/>
          </a:xfrm>
        </p:spPr>
        <p:txBody>
          <a:bodyPr/>
          <a:lstStyle>
            <a:lvl1pPr>
              <a:defRPr sz="2834"/>
            </a:lvl1pPr>
            <a:lvl2pPr>
              <a:defRPr sz="231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4ADE-D97D-4F65-8EA2-26D25F446DBD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378-1F30-4BEA-8346-1340B5A5EE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33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60D1B-1CF3-4452-BE2F-CE7413A23C20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6CF-4C38-4A1B-BE42-4AE46C22C6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5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EB41D-3669-42A0-A4FD-E351C6779F5B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2EFC-C97E-4072-A388-1B87896606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55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4" y="300991"/>
            <a:ext cx="3517532" cy="1280945"/>
          </a:xfrm>
        </p:spPr>
        <p:txBody>
          <a:bodyPr anchor="b"/>
          <a:lstStyle>
            <a:lvl1pPr algn="l">
              <a:defRPr sz="231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205" y="300991"/>
            <a:ext cx="5977020" cy="6451974"/>
          </a:xfrm>
        </p:spPr>
        <p:txBody>
          <a:bodyPr/>
          <a:lstStyle>
            <a:lvl1pPr>
              <a:defRPr sz="3674"/>
            </a:lvl1pPr>
            <a:lvl2pPr>
              <a:defRPr sz="3254"/>
            </a:lvl2pPr>
            <a:lvl3pPr>
              <a:defRPr sz="2834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594" y="1581933"/>
            <a:ext cx="3517532" cy="5171028"/>
          </a:xfrm>
        </p:spPr>
        <p:txBody>
          <a:bodyPr/>
          <a:lstStyle>
            <a:lvl1pPr marL="0" indent="0">
              <a:buNone/>
              <a:defRPr sz="1680"/>
            </a:lvl1pPr>
            <a:lvl2pPr marL="532834" indent="0">
              <a:buNone/>
              <a:defRPr sz="1470"/>
            </a:lvl2pPr>
            <a:lvl3pPr marL="1065668" indent="0">
              <a:buNone/>
              <a:defRPr sz="1260"/>
            </a:lvl3pPr>
            <a:lvl4pPr marL="1598501" indent="0">
              <a:buNone/>
              <a:defRPr sz="1050"/>
            </a:lvl4pPr>
            <a:lvl5pPr marL="2131335" indent="0">
              <a:buNone/>
              <a:defRPr sz="1050"/>
            </a:lvl5pPr>
            <a:lvl6pPr marL="2664169" indent="0">
              <a:buNone/>
              <a:defRPr sz="1050"/>
            </a:lvl6pPr>
            <a:lvl7pPr marL="3197003" indent="0">
              <a:buNone/>
              <a:defRPr sz="1050"/>
            </a:lvl7pPr>
            <a:lvl8pPr marL="3729837" indent="0">
              <a:buNone/>
              <a:defRPr sz="1050"/>
            </a:lvl8pPr>
            <a:lvl9pPr marL="4262670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7DF3-AEB3-4EB4-9011-3B5049211192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7AE5-B208-4D2E-8557-D8BD2D4B96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24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9" y="5291774"/>
            <a:ext cx="6415088" cy="624724"/>
          </a:xfrm>
        </p:spPr>
        <p:txBody>
          <a:bodyPr anchor="b"/>
          <a:lstStyle>
            <a:lvl1pPr algn="l">
              <a:defRPr sz="231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669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3674"/>
            </a:lvl1pPr>
            <a:lvl2pPr marL="532834" indent="0">
              <a:buNone/>
              <a:defRPr sz="3254"/>
            </a:lvl2pPr>
            <a:lvl3pPr marL="1065668" indent="0">
              <a:buNone/>
              <a:defRPr sz="2834"/>
            </a:lvl3pPr>
            <a:lvl4pPr marL="1598501" indent="0">
              <a:buNone/>
              <a:defRPr sz="2310"/>
            </a:lvl4pPr>
            <a:lvl5pPr marL="2131335" indent="0">
              <a:buNone/>
              <a:defRPr sz="2310"/>
            </a:lvl5pPr>
            <a:lvl6pPr marL="2664169" indent="0">
              <a:buNone/>
              <a:defRPr sz="2310"/>
            </a:lvl6pPr>
            <a:lvl7pPr marL="3197003" indent="0">
              <a:buNone/>
              <a:defRPr sz="2310"/>
            </a:lvl7pPr>
            <a:lvl8pPr marL="3729837" indent="0">
              <a:buNone/>
              <a:defRPr sz="2310"/>
            </a:lvl8pPr>
            <a:lvl9pPr marL="4262670" indent="0">
              <a:buNone/>
              <a:defRPr sz="231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669" y="5916498"/>
            <a:ext cx="6415088" cy="887211"/>
          </a:xfrm>
        </p:spPr>
        <p:txBody>
          <a:bodyPr/>
          <a:lstStyle>
            <a:lvl1pPr marL="0" indent="0">
              <a:buNone/>
              <a:defRPr sz="1680"/>
            </a:lvl1pPr>
            <a:lvl2pPr marL="532834" indent="0">
              <a:buNone/>
              <a:defRPr sz="1470"/>
            </a:lvl2pPr>
            <a:lvl3pPr marL="1065668" indent="0">
              <a:buNone/>
              <a:defRPr sz="1260"/>
            </a:lvl3pPr>
            <a:lvl4pPr marL="1598501" indent="0">
              <a:buNone/>
              <a:defRPr sz="1050"/>
            </a:lvl4pPr>
            <a:lvl5pPr marL="2131335" indent="0">
              <a:buNone/>
              <a:defRPr sz="1050"/>
            </a:lvl5pPr>
            <a:lvl6pPr marL="2664169" indent="0">
              <a:buNone/>
              <a:defRPr sz="1050"/>
            </a:lvl6pPr>
            <a:lvl7pPr marL="3197003" indent="0">
              <a:buNone/>
              <a:defRPr sz="1050"/>
            </a:lvl7pPr>
            <a:lvl8pPr marL="3729837" indent="0">
              <a:buNone/>
              <a:defRPr sz="1050"/>
            </a:lvl8pPr>
            <a:lvl9pPr marL="4262670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7CE4-2C85-4253-8AF5-AD25CF4401CC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44C9-45D7-4330-A818-85F102BB21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106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242" y="301655"/>
            <a:ext cx="9623330" cy="126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12" tIns="50756" rIns="101512" bIns="50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242" y="1763258"/>
            <a:ext cx="9623330" cy="498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12" tIns="50756" rIns="101512" bIns="50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242" y="7004699"/>
            <a:ext cx="2494873" cy="404982"/>
          </a:xfrm>
          <a:prstGeom prst="rect">
            <a:avLst/>
          </a:prstGeom>
        </p:spPr>
        <p:txBody>
          <a:bodyPr vert="horz" lIns="101512" tIns="50756" rIns="101512" bIns="50756" rtlCol="0" anchor="ctr"/>
          <a:lstStyle>
            <a:lvl1pPr algn="l" defTabSz="1065668" eaLnBrk="1" fontAlgn="auto" hangingPunct="1">
              <a:spcBef>
                <a:spcPts val="0"/>
              </a:spcBef>
              <a:spcAft>
                <a:spcPts val="0"/>
              </a:spcAft>
              <a:defRPr sz="147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1B0458-E08C-44BF-AD8A-3DE3D95B419D}" type="datetimeFigureOut">
              <a:rPr lang="ja-JP" altLang="en-US"/>
              <a:pPr>
                <a:defRPr/>
              </a:pPr>
              <a:t>2017/5/31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4143" y="7004699"/>
            <a:ext cx="3383529" cy="404982"/>
          </a:xfrm>
          <a:prstGeom prst="rect">
            <a:avLst/>
          </a:prstGeom>
        </p:spPr>
        <p:txBody>
          <a:bodyPr vert="horz" lIns="101512" tIns="50756" rIns="101512" bIns="50756" rtlCol="0" anchor="ctr"/>
          <a:lstStyle>
            <a:lvl1pPr algn="ctr" defTabSz="1065668" eaLnBrk="1" fontAlgn="auto" hangingPunct="1">
              <a:spcBef>
                <a:spcPts val="0"/>
              </a:spcBef>
              <a:spcAft>
                <a:spcPts val="0"/>
              </a:spcAft>
              <a:defRPr sz="147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700" y="7004699"/>
            <a:ext cx="2494872" cy="404982"/>
          </a:xfrm>
          <a:prstGeom prst="rect">
            <a:avLst/>
          </a:prstGeom>
        </p:spPr>
        <p:txBody>
          <a:bodyPr vert="horz" wrap="square" lIns="101512" tIns="50756" rIns="101512" bIns="507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7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3133A4C-69EA-4543-838E-6FDB3491A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4931" rtl="0" eaLnBrk="0" fontAlgn="base" hangingPunct="0">
        <a:spcBef>
          <a:spcPct val="0"/>
        </a:spcBef>
        <a:spcAft>
          <a:spcPct val="0"/>
        </a:spcAft>
        <a:defRPr kumimoji="1" sz="514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64931" rtl="0" eaLnBrk="0" fontAlgn="base" hangingPunct="0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064931" rtl="0" eaLnBrk="0" fontAlgn="base" hangingPunct="0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064931" rtl="0" eaLnBrk="0" fontAlgn="base" hangingPunct="0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064931" rtl="0" eaLnBrk="0" fontAlgn="base" hangingPunct="0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116660" algn="ctr" defTabSz="1065334" rtl="0" fontAlgn="base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233320" algn="ctr" defTabSz="1065334" rtl="0" fontAlgn="base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349980" algn="ctr" defTabSz="1065334" rtl="0" fontAlgn="base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466641" algn="ctr" defTabSz="1065334" rtl="0" fontAlgn="base">
        <a:spcBef>
          <a:spcPct val="0"/>
        </a:spcBef>
        <a:spcAft>
          <a:spcPct val="0"/>
        </a:spcAft>
        <a:defRPr kumimoji="1" sz="5144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98308" indent="-398308" algn="l" defTabSz="106493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64944" indent="-331645" algn="l" defTabSz="106493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3254" kern="1200">
          <a:solidFill>
            <a:schemeClr val="tx1"/>
          </a:solidFill>
          <a:latin typeface="+mn-lt"/>
          <a:ea typeface="+mn-ea"/>
          <a:cs typeface="+mn-cs"/>
        </a:defRPr>
      </a:lvl2pPr>
      <a:lvl3pPr marL="1329913" indent="-264983" algn="l" defTabSz="106493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34" kern="1200">
          <a:solidFill>
            <a:schemeClr val="tx1"/>
          </a:solidFill>
          <a:latin typeface="+mn-lt"/>
          <a:ea typeface="+mn-ea"/>
          <a:cs typeface="+mn-cs"/>
        </a:defRPr>
      </a:lvl3pPr>
      <a:lvl4pPr marL="1863211" indent="-264983" algn="l" defTabSz="106493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4pPr>
      <a:lvl5pPr marL="2396510" indent="-264983" algn="l" defTabSz="106493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5pPr>
      <a:lvl6pPr marL="2930586" indent="-266417" algn="l" defTabSz="1065668" rtl="0" eaLnBrk="1" latinLnBrk="0" hangingPunct="1">
        <a:spcBef>
          <a:spcPct val="20000"/>
        </a:spcBef>
        <a:buFont typeface="Arial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463419" indent="-266417" algn="l" defTabSz="1065668" rtl="0" eaLnBrk="1" latinLnBrk="0" hangingPunct="1">
        <a:spcBef>
          <a:spcPct val="20000"/>
        </a:spcBef>
        <a:buFont typeface="Arial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3996253" indent="-266417" algn="l" defTabSz="1065668" rtl="0" eaLnBrk="1" latinLnBrk="0" hangingPunct="1">
        <a:spcBef>
          <a:spcPct val="20000"/>
        </a:spcBef>
        <a:buFont typeface="Arial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4529087" indent="-266417" algn="l" defTabSz="1065668" rtl="0" eaLnBrk="1" latinLnBrk="0" hangingPunct="1">
        <a:spcBef>
          <a:spcPct val="20000"/>
        </a:spcBef>
        <a:buFont typeface="Arial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2834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5668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501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335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169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7003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29837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2670" algn="l" defTabSz="1065668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ty-yokohama.cn/matching/match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D:\Documents and Settings\OMAC0429\デスクトップ\写真\01環境表紙緑上high2.jpg"/>
          <p:cNvPicPr>
            <a:picLocks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 bwMode="auto">
          <a:xfrm>
            <a:off x="0" y="0"/>
            <a:ext cx="10692000" cy="62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矢印: 上下 16"/>
          <p:cNvSpPr/>
          <p:nvPr/>
        </p:nvSpPr>
        <p:spPr>
          <a:xfrm>
            <a:off x="6217520" y="5292360"/>
            <a:ext cx="508778" cy="2049147"/>
          </a:xfrm>
          <a:prstGeom prst="upDownArrow">
            <a:avLst/>
          </a:prstGeom>
          <a:gradFill flip="none" rotWithShape="1">
            <a:gsLst>
              <a:gs pos="100000">
                <a:schemeClr val="accent6">
                  <a:lumMod val="75000"/>
                </a:schemeClr>
              </a:gs>
              <a:gs pos="6000">
                <a:srgbClr val="F0EBD5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4" dirty="0"/>
          </a:p>
        </p:txBody>
      </p:sp>
      <p:sp>
        <p:nvSpPr>
          <p:cNvPr id="86" name="正方形/長方形 85"/>
          <p:cNvSpPr/>
          <p:nvPr/>
        </p:nvSpPr>
        <p:spPr>
          <a:xfrm>
            <a:off x="432785" y="453314"/>
            <a:ext cx="9769579" cy="6843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1755" tIns="50878" rIns="101755" bIns="50878" anchor="ctr"/>
          <a:lstStyle/>
          <a:p>
            <a:pPr defTabSz="1065231" eaLnBrk="1" hangingPunct="1">
              <a:defRPr/>
            </a:pPr>
            <a:endParaRPr lang="ja-JP" altLang="en-US" sz="2520" b="1" spc="-31" baseline="300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30068" y="2195908"/>
            <a:ext cx="4359813" cy="340235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7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特長・得意技術</a:t>
            </a:r>
          </a:p>
        </p:txBody>
      </p:sp>
      <p:sp>
        <p:nvSpPr>
          <p:cNvPr id="92" name="テキスト ボックス 91"/>
          <p:cNvSpPr txBox="1"/>
          <p:nvPr/>
        </p:nvSpPr>
        <p:spPr bwMode="auto">
          <a:xfrm>
            <a:off x="757676" y="6007422"/>
            <a:ext cx="4388509" cy="340235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70" b="1" dirty="0">
                <a:solidFill>
                  <a:srgbClr val="00B0F0"/>
                </a:solidFill>
                <a:effectLst>
                  <a:outerShdw blurRad="12700" dist="38100" dir="2700000" algn="tl" rotWithShape="0">
                    <a:schemeClr val="tx2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主要事業・主要製品</a:t>
            </a:r>
            <a:endParaRPr lang="ja-JP" altLang="en-US" sz="1050" dirty="0">
              <a:effectLst>
                <a:outerShdw blurRad="12700" dist="38100" dir="2700000" algn="tl" rotWithShape="0">
                  <a:schemeClr val="tx2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9" name="テキスト ボックス 125"/>
          <p:cNvSpPr txBox="1">
            <a:spLocks noChangeArrowheads="1"/>
          </p:cNvSpPr>
          <p:nvPr/>
        </p:nvSpPr>
        <p:spPr bwMode="auto">
          <a:xfrm>
            <a:off x="840683" y="6336348"/>
            <a:ext cx="9141690" cy="110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755" tIns="50878" rIns="101755" bIns="5087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用水処理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・ろ過装置、鉄分・マグネシウム除去、イオン交換、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RO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膜装置、活性炭吸着設備等の組み合わせによる、お客様の要望をかなえる水質基準達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　成に必要な設計施工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廃水処理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algn="just"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・工場からの排水検査、地区排水基準に適合する水質への浄化に必要な設計施工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  <p:sp>
        <p:nvSpPr>
          <p:cNvPr id="2080" name="テキスト ボックス 102"/>
          <p:cNvSpPr txBox="1">
            <a:spLocks noChangeArrowheads="1"/>
          </p:cNvSpPr>
          <p:nvPr/>
        </p:nvSpPr>
        <p:spPr bwMode="auto">
          <a:xfrm>
            <a:off x="6782511" y="534978"/>
            <a:ext cx="3408187" cy="4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/>
          <a:p>
            <a:pPr algn="r" eaLnBrk="1" hangingPunct="1"/>
            <a:r>
              <a:rPr lang="ja-JP" altLang="en-US" sz="189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〇〇〇〇株式会社</a:t>
            </a:r>
          </a:p>
        </p:txBody>
      </p:sp>
      <p:sp>
        <p:nvSpPr>
          <p:cNvPr id="71" name="テキスト ボックス 101"/>
          <p:cNvSpPr txBox="1">
            <a:spLocks noChangeArrowheads="1"/>
          </p:cNvSpPr>
          <p:nvPr/>
        </p:nvSpPr>
        <p:spPr bwMode="auto">
          <a:xfrm>
            <a:off x="614244" y="2545590"/>
            <a:ext cx="7684670" cy="96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4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水処理関係の設備の設計施工</a:t>
            </a:r>
            <a:endParaRPr lang="en-US" altLang="ja-JP" sz="14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4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排水処理設備の設計施工</a:t>
            </a:r>
            <a:endParaRPr lang="en-US" altLang="ja-JP" sz="14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4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水質に合わせた水処理解決方法の</a:t>
            </a:r>
            <a:r>
              <a:rPr lang="ja-JP" altLang="en-US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提供　</a:t>
            </a:r>
            <a:r>
              <a:rPr lang="en-US" altLang="ja-JP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light</a:t>
            </a:r>
            <a:endParaRPr lang="en-US" altLang="ja-JP" sz="14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  <a:p>
            <a:pPr defTabSz="1065231" eaLnBrk="1" hangingPunct="1">
              <a:defRPr/>
            </a:pPr>
            <a:r>
              <a:rPr lang="ja-JP" altLang="en-US" sz="14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水質分析等水処理に関係する付帯業務、</a:t>
            </a:r>
            <a:r>
              <a:rPr lang="ja-JP" altLang="en-US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アフターサービス　</a:t>
            </a:r>
            <a:r>
              <a:rPr lang="en-US" altLang="ja-JP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normal</a:t>
            </a:r>
            <a:endParaRPr lang="en-US" altLang="ja-JP" sz="14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pic>
        <p:nvPicPr>
          <p:cNvPr id="1026" name="Picture 2" descr="C:\Users\ACI-Koike\Pictures\ACIロゴ　カタログ　写真\2012_0322_114301-１６ｐ追加／オ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683" y="3628646"/>
            <a:ext cx="3827336" cy="203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I-Koike\Pictures\ACIロゴ　カタログ　写真\2012_0322_114507-IMG_23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3030" y="3628646"/>
            <a:ext cx="3747339" cy="207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テキスト ボックス 71"/>
          <p:cNvSpPr txBox="1"/>
          <p:nvPr/>
        </p:nvSpPr>
        <p:spPr>
          <a:xfrm>
            <a:off x="788129" y="5662517"/>
            <a:ext cx="4359813" cy="264332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05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快速ろ過装置＋軟水処理装置（河川浄化用）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79359" y="5662516"/>
            <a:ext cx="4359813" cy="264332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05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排水処理</a:t>
            </a:r>
            <a:r>
              <a:rPr lang="ja-JP" altLang="en-US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設備　好アルカリ</a:t>
            </a:r>
            <a:r>
              <a:rPr lang="ja-JP" altLang="en-US" sz="105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微生物による高濃度塩水排水処理設備</a:t>
            </a:r>
          </a:p>
        </p:txBody>
      </p:sp>
      <p:sp>
        <p:nvSpPr>
          <p:cNvPr id="38" name="テキスト ボックス 102"/>
          <p:cNvSpPr txBox="1">
            <a:spLocks noChangeArrowheads="1"/>
          </p:cNvSpPr>
          <p:nvPr/>
        </p:nvSpPr>
        <p:spPr bwMode="auto">
          <a:xfrm>
            <a:off x="488834" y="558392"/>
            <a:ext cx="7502922" cy="61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自社を</a:t>
            </a:r>
            <a:r>
              <a:rPr lang="en-US" altLang="ja-JP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PR</a:t>
            </a: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するフレーズ及び簡潔な紹介文を入れてください</a:t>
            </a:r>
            <a:endParaRPr lang="en-US" altLang="ja-JP" sz="2520" b="1" spc="-31" baseline="30000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  <a:p>
            <a:pPr defTabSz="1065231" eaLnBrk="1" hangingPunct="1">
              <a:defRPr/>
            </a:pP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（</a:t>
            </a:r>
            <a:r>
              <a:rPr lang="en-US" altLang="ja-JP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2</a:t>
            </a: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～</a:t>
            </a:r>
            <a:r>
              <a:rPr lang="en-US" altLang="ja-JP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3</a:t>
            </a: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行）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709439" y="6318258"/>
            <a:ext cx="927293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274978" y="6092080"/>
            <a:ext cx="2839239" cy="44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各項目（段落）の高さ（幅）は、自由に</a:t>
            </a:r>
            <a:endParaRPr lang="en-US" altLang="ja-JP" sz="1155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調整して結構です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3377" y="1133988"/>
            <a:ext cx="4359813" cy="340235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7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企業・製品紹介</a:t>
            </a:r>
          </a:p>
        </p:txBody>
      </p:sp>
      <p:sp>
        <p:nvSpPr>
          <p:cNvPr id="19" name="テキスト ボックス 101"/>
          <p:cNvSpPr txBox="1">
            <a:spLocks noChangeArrowheads="1"/>
          </p:cNvSpPr>
          <p:nvPr/>
        </p:nvSpPr>
        <p:spPr bwMode="auto">
          <a:xfrm>
            <a:off x="667553" y="1483669"/>
            <a:ext cx="9523145" cy="7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１２３４５６７８９０１２３４５６７８９０１２３４５６７８９０１２３４５６７８９０１２３４５６７８９０</a:t>
            </a:r>
            <a:endParaRPr lang="en-US" altLang="ja-JP" sz="1400" spc="-3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１２３４５６７８９０１２３４５６７８９０１２３４５６７８９０１２３４５６７８９０１２３４５６７８９０</a:t>
            </a:r>
            <a:endParaRPr lang="en-US" altLang="ja-JP" sz="1400" spc="-3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en-US" altLang="ja-JP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100</a:t>
            </a:r>
            <a:r>
              <a:rPr lang="ja-JP" altLang="en-US" sz="140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字以内での貴社製品・企業についてのご紹介（この部分だけが検索結果の部分にも表示されます） 　 　</a:t>
            </a:r>
            <a:endParaRPr lang="en-US" altLang="ja-JP" sz="14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9" descr="D:\Documents and Settings\OMAC0429\デスクトップ\写真\01環境表紙緑上high2.jpg"/>
          <p:cNvPicPr>
            <a:picLocks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 bwMode="auto">
          <a:xfrm>
            <a:off x="0" y="0"/>
            <a:ext cx="10692000" cy="62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矢印: 上下 1"/>
          <p:cNvSpPr/>
          <p:nvPr/>
        </p:nvSpPr>
        <p:spPr>
          <a:xfrm>
            <a:off x="4665545" y="2723128"/>
            <a:ext cx="508778" cy="3193583"/>
          </a:xfrm>
          <a:prstGeom prst="upDownArrow">
            <a:avLst/>
          </a:prstGeom>
          <a:gradFill flip="none" rotWithShape="1">
            <a:gsLst>
              <a:gs pos="100000">
                <a:schemeClr val="accent6">
                  <a:lumMod val="75000"/>
                </a:schemeClr>
              </a:gs>
              <a:gs pos="6000">
                <a:srgbClr val="F0EBD5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4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6046" y="462891"/>
            <a:ext cx="4359813" cy="340235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7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活用事例・実績</a:t>
            </a:r>
            <a:endParaRPr lang="en-US" altLang="ja-JP" sz="147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16051" y="744546"/>
            <a:ext cx="927293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101"/>
          <p:cNvSpPr txBox="1">
            <a:spLocks noChangeArrowheads="1"/>
          </p:cNvSpPr>
          <p:nvPr/>
        </p:nvSpPr>
        <p:spPr bwMode="auto">
          <a:xfrm>
            <a:off x="385714" y="772907"/>
            <a:ext cx="8952348" cy="158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＜日本における実績＞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水処理装置（横浜市栄水再生センター）、排水処理設備（○○食品株式会社前橋工場）、海水処理設備（沖縄県宮古島市）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＜中国（台湾、香港、マカオ含む）における実績＞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大陸市場は、これから開拓を予定。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台湾に代理店。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香港に協力会社。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＜その他の国における実績＞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海水処理設備（フィリピンセブ島）（</a:t>
            </a:r>
            <a:r>
              <a:rPr lang="en-US" altLang="ja-JP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ODA</a:t>
            </a: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案件）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pic>
        <p:nvPicPr>
          <p:cNvPr id="16" name="Picture 10" descr="D:\Documents and Settings\OMAC0429\デスクトップ\写真\03水.jpg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306" y="7202974"/>
            <a:ext cx="7200000" cy="36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1746306" y="6425688"/>
            <a:ext cx="7200000" cy="907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1755" tIns="50878" rIns="101755" bIns="50878" anchor="ctr"/>
          <a:lstStyle/>
          <a:p>
            <a:pPr defTabSz="1065231" eaLnBrk="1" hangingPunct="1">
              <a:defRPr/>
            </a:pPr>
            <a:endParaRPr lang="en-US" altLang="ja-JP" sz="147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18" name="テキスト ボックス 50"/>
          <p:cNvSpPr txBox="1">
            <a:spLocks noChangeArrowheads="1"/>
          </p:cNvSpPr>
          <p:nvPr/>
        </p:nvSpPr>
        <p:spPr bwMode="auto">
          <a:xfrm>
            <a:off x="4426028" y="6713871"/>
            <a:ext cx="4898123" cy="58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E-mail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@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.co.jp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TEL: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　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FAX: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＋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担当者名：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50"/>
          <p:cNvSpPr txBox="1">
            <a:spLocks noChangeArrowheads="1"/>
          </p:cNvSpPr>
          <p:nvPr/>
        </p:nvSpPr>
        <p:spPr bwMode="auto">
          <a:xfrm>
            <a:off x="1767810" y="6473650"/>
            <a:ext cx="3944830" cy="30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〇〇株式会社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20" name="テキスト ボックス 50"/>
          <p:cNvSpPr txBox="1">
            <a:spLocks noChangeArrowheads="1"/>
          </p:cNvSpPr>
          <p:nvPr/>
        </p:nvSpPr>
        <p:spPr bwMode="auto">
          <a:xfrm>
            <a:off x="1769247" y="6692216"/>
            <a:ext cx="3876500" cy="58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郵便番号</a:t>
            </a:r>
            <a:r>
              <a:rPr lang="zh-CN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横浜市○○区〇〇〇〇ー〇ー〇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従業員数：　名　資本金：　　　円</a:t>
            </a:r>
            <a:endParaRPr lang="en-US" altLang="zh-CN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50"/>
          <p:cNvSpPr txBox="1">
            <a:spLocks noChangeArrowheads="1"/>
          </p:cNvSpPr>
          <p:nvPr/>
        </p:nvSpPr>
        <p:spPr bwMode="auto">
          <a:xfrm>
            <a:off x="4426028" y="6458383"/>
            <a:ext cx="2751549" cy="2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0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URL;http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://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〇〇〇〇〇〇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3245" y="6650844"/>
            <a:ext cx="1343668" cy="72939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21" y="6425688"/>
            <a:ext cx="1368869" cy="1080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154636" y="1205997"/>
            <a:ext cx="2691763" cy="1158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香港協力会社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会社名：〇〇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Ltd.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住所：香港特別行政区旺角〇ー〇ー〇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担当社名：　　（中国語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英語）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20778" y="1219630"/>
            <a:ext cx="2470548" cy="1158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台湾代理店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会社名：〇〇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Ltd.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住所：台北市・・・・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担当社名：　　（中国語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日本語）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8218" y="2632254"/>
            <a:ext cx="4359813" cy="340235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7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期待する中国ビジネス展開</a:t>
            </a:r>
            <a:endParaRPr lang="en-US" altLang="ja-JP" sz="147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  <p:cxnSp>
        <p:nvCxnSpPr>
          <p:cNvPr id="38" name="直線コネクタ 37"/>
          <p:cNvCxnSpPr>
            <a:cxnSpLocks/>
          </p:cNvCxnSpPr>
          <p:nvPr/>
        </p:nvCxnSpPr>
        <p:spPr>
          <a:xfrm>
            <a:off x="418223" y="2913909"/>
            <a:ext cx="4007805" cy="216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101"/>
          <p:cNvSpPr txBox="1">
            <a:spLocks noChangeArrowheads="1"/>
          </p:cNvSpPr>
          <p:nvPr/>
        </p:nvSpPr>
        <p:spPr bwMode="auto">
          <a:xfrm>
            <a:off x="425429" y="2935565"/>
            <a:ext cx="4088924" cy="287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・代理店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　当社の商品を扱ってくれる代理店を探しています</a:t>
            </a:r>
            <a:r>
              <a:rPr lang="en-US" altLang="ja-JP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(</a:t>
            </a: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特に上海市、広東省</a:t>
            </a:r>
            <a:r>
              <a:rPr lang="en-US" altLang="ja-JP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)</a:t>
            </a:r>
            <a:r>
              <a:rPr lang="ja-JP" altLang="en-US" sz="1200" spc="-31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・技術譲渡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　海水淡水化技術について、中国国内の製造販売にかかる技術譲渡先を探しています。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・中国の課題に応じた共同研究開発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①浙江省太湖の水質改善を地元政府から協力を求められていますが、規模が大きいのと、水質に特徴があるため、技術の現地化と普及に協力してくれるパートナーを探しています（資本面と技術面）。協力方式は、技術譲渡（技術定着に必要な人材研修も行います）・共同開発などを想定しています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②生産の中国化を考えており、製造パートナーを探しています。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14286" y="2669976"/>
            <a:ext cx="4359813" cy="340235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7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主要設備・研究体制</a:t>
            </a:r>
            <a:endParaRPr lang="en-US" altLang="ja-JP" sz="147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  <p:cxnSp>
        <p:nvCxnSpPr>
          <p:cNvPr id="24" name="直線コネクタ 23"/>
          <p:cNvCxnSpPr>
            <a:cxnSpLocks/>
          </p:cNvCxnSpPr>
          <p:nvPr/>
        </p:nvCxnSpPr>
        <p:spPr>
          <a:xfrm>
            <a:off x="5614290" y="2951631"/>
            <a:ext cx="4007805" cy="216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101"/>
          <p:cNvSpPr txBox="1">
            <a:spLocks noChangeArrowheads="1"/>
          </p:cNvSpPr>
          <p:nvPr/>
        </p:nvSpPr>
        <p:spPr bwMode="auto">
          <a:xfrm>
            <a:off x="5621496" y="2973287"/>
            <a:ext cx="4088924" cy="17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＜設備＞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・○○○○（当該業界で、所有していることが優位性の証明になる設備があれば、こちらに記載してください）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＜研究体制＞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・○○大学との共同研究。中国の大学との共同研究も歓迎します。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</a:t>
            </a:r>
            <a:r>
              <a:rPr lang="en-US" altLang="ja-JP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ODA</a:t>
            </a: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を活用したフィリピン等地元政府の行政課題への協力。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0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・国内での産学官連携に積極的に取り組んでいます。</a:t>
            </a:r>
            <a:endParaRPr lang="en-US" altLang="ja-JP" sz="120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14353" y="1787597"/>
            <a:ext cx="3724096" cy="270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中国現地法人がある場合、最優先で記載してください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43963" y="2723129"/>
            <a:ext cx="2839239" cy="44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各項目（段落）の高さ（幅）は、自由に</a:t>
            </a:r>
            <a:endParaRPr lang="en-US" altLang="ja-JP" sz="1155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調整して結構です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D:\Documents and Settings\OMAC0429\デスクトップ\写真\01環境表紙緑上high2.jpg"/>
          <p:cNvPicPr>
            <a:picLocks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 bwMode="auto">
          <a:xfrm>
            <a:off x="0" y="0"/>
            <a:ext cx="10692000" cy="62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矢印: 上下 16"/>
          <p:cNvSpPr/>
          <p:nvPr/>
        </p:nvSpPr>
        <p:spPr>
          <a:xfrm>
            <a:off x="6217520" y="5292360"/>
            <a:ext cx="508778" cy="2049147"/>
          </a:xfrm>
          <a:prstGeom prst="upDownArrow">
            <a:avLst/>
          </a:prstGeom>
          <a:gradFill flip="none" rotWithShape="1">
            <a:gsLst>
              <a:gs pos="100000">
                <a:schemeClr val="accent6">
                  <a:lumMod val="75000"/>
                </a:schemeClr>
              </a:gs>
              <a:gs pos="6000">
                <a:srgbClr val="F0EBD5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4" dirty="0"/>
          </a:p>
        </p:txBody>
      </p:sp>
      <p:sp>
        <p:nvSpPr>
          <p:cNvPr id="86" name="正方形/長方形 85"/>
          <p:cNvSpPr/>
          <p:nvPr/>
        </p:nvSpPr>
        <p:spPr>
          <a:xfrm>
            <a:off x="432785" y="453314"/>
            <a:ext cx="9769579" cy="6843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1755" tIns="50878" rIns="101755" bIns="50878" anchor="ctr"/>
          <a:lstStyle/>
          <a:p>
            <a:pPr defTabSz="1065231" eaLnBrk="1" hangingPunct="1">
              <a:defRPr/>
            </a:pPr>
            <a:endParaRPr lang="ja-JP" altLang="en-US" sz="2520" b="1" spc="-31" baseline="300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30068" y="2195908"/>
            <a:ext cx="4359813" cy="318193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zh-CN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Arial" charset="0"/>
              </a:rPr>
              <a:t>特长</a:t>
            </a:r>
            <a:r>
              <a:rPr lang="ja-JP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Arial" charset="0"/>
              </a:rPr>
              <a:t>・</a:t>
            </a:r>
            <a:r>
              <a:rPr lang="zh-CN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Arial" charset="0"/>
              </a:rPr>
              <a:t>擅长技术</a:t>
            </a:r>
            <a:endParaRPr lang="ja-JP" altLang="en-US" sz="14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92" name="テキスト ボックス 91"/>
          <p:cNvSpPr txBox="1"/>
          <p:nvPr/>
        </p:nvSpPr>
        <p:spPr bwMode="auto">
          <a:xfrm>
            <a:off x="757676" y="6007422"/>
            <a:ext cx="4388509" cy="318193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>
                <a:solidFill>
                  <a:srgbClr val="00B0F0"/>
                </a:solidFill>
                <a:effectLst>
                  <a:outerShdw blurRad="12700" dist="38100" dir="2700000" algn="tl" rotWithShape="0">
                    <a:schemeClr val="tx2">
                      <a:alpha val="40000"/>
                    </a:scheme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主要事业・主要产品</a:t>
            </a:r>
          </a:p>
        </p:txBody>
      </p:sp>
      <p:sp>
        <p:nvSpPr>
          <p:cNvPr id="2059" name="テキスト ボックス 125"/>
          <p:cNvSpPr txBox="1">
            <a:spLocks noChangeArrowheads="1"/>
          </p:cNvSpPr>
          <p:nvPr/>
        </p:nvSpPr>
        <p:spPr bwMode="auto">
          <a:xfrm>
            <a:off x="840683" y="6336348"/>
            <a:ext cx="9141690" cy="110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755" tIns="50878" rIns="101755" bIns="5087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用水処理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・ろ過装置、鉄分・マグネシウム除去、イオン交換、</a:t>
            </a:r>
            <a:r>
              <a:rPr lang="en-US" altLang="ja-JP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RO</a:t>
            </a: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膜装置、活性炭吸着設備等の組み合わせによる、お客様の要望をかなえる水質基準達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　成に必要な設計施工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廃水処理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algn="just" eaLnBrk="1" hangingPunct="1">
              <a:lnSpc>
                <a:spcPts val="1260"/>
              </a:lnSpc>
              <a:spcBef>
                <a:spcPct val="0"/>
              </a:spcBef>
              <a:buNone/>
              <a:defRPr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・工場からの排水検査、地区排水基準に適合する水質への浄化に必要な設計施工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  <p:sp>
        <p:nvSpPr>
          <p:cNvPr id="2080" name="テキスト ボックス 102"/>
          <p:cNvSpPr txBox="1">
            <a:spLocks noChangeArrowheads="1"/>
          </p:cNvSpPr>
          <p:nvPr/>
        </p:nvSpPr>
        <p:spPr bwMode="auto">
          <a:xfrm>
            <a:off x="6782511" y="534978"/>
            <a:ext cx="3408187" cy="4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/>
          <a:p>
            <a:pPr algn="r" eaLnBrk="1" hangingPunct="1"/>
            <a:r>
              <a:rPr lang="ja-JP" altLang="en-US" sz="189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〇〇〇〇株式会社</a:t>
            </a:r>
          </a:p>
        </p:txBody>
      </p:sp>
      <p:sp>
        <p:nvSpPr>
          <p:cNvPr id="71" name="テキスト ボックス 101"/>
          <p:cNvSpPr txBox="1">
            <a:spLocks noChangeArrowheads="1"/>
          </p:cNvSpPr>
          <p:nvPr/>
        </p:nvSpPr>
        <p:spPr bwMode="auto">
          <a:xfrm>
            <a:off x="614244" y="2545590"/>
            <a:ext cx="7684670" cy="10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47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水処理関係の設備の設計施工</a:t>
            </a:r>
            <a:endParaRPr lang="en-US" altLang="ja-JP" sz="147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47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排水処理設備の設計施工</a:t>
            </a:r>
            <a:endParaRPr lang="en-US" altLang="ja-JP" sz="147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47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水質に合わせた水処理解決方法の提供</a:t>
            </a:r>
            <a:endParaRPr lang="en-US" altLang="ja-JP" sz="147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  <a:p>
            <a:pPr defTabSz="1065231" eaLnBrk="1" hangingPunct="1">
              <a:defRPr/>
            </a:pPr>
            <a:r>
              <a:rPr lang="ja-JP" altLang="en-US" sz="147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◎　水質分析等水処理に関係する付帯業務、アフターサービス</a:t>
            </a:r>
            <a:endParaRPr lang="en-US" altLang="ja-JP" sz="147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pic>
        <p:nvPicPr>
          <p:cNvPr id="1026" name="Picture 2" descr="C:\Users\ACI-Koike\Pictures\ACIロゴ　カタログ　写真\2012_0322_114301-１６ｐ追加／オ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683" y="3628646"/>
            <a:ext cx="3827336" cy="203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I-Koike\Pictures\ACIロゴ　カタログ　写真\2012_0322_114507-IMG_23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3030" y="3628646"/>
            <a:ext cx="3747339" cy="207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テキスト ボックス 71"/>
          <p:cNvSpPr txBox="1"/>
          <p:nvPr/>
        </p:nvSpPr>
        <p:spPr>
          <a:xfrm>
            <a:off x="788129" y="5662517"/>
            <a:ext cx="4359813" cy="280797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102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快速ろ過装置＋軟水処理装置（河川浄化用）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79359" y="5662516"/>
            <a:ext cx="4359813" cy="458844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102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排水処理設備</a:t>
            </a:r>
            <a:endParaRPr lang="en-US" altLang="ja-JP" sz="1102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 eaLnBrk="1" hangingPunct="1">
              <a:defRPr/>
            </a:pPr>
            <a:r>
              <a:rPr lang="ja-JP" altLang="en-US" sz="1102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好アルカリ微生物による高濃度塩水排水処理設備</a:t>
            </a:r>
          </a:p>
        </p:txBody>
      </p:sp>
      <p:sp>
        <p:nvSpPr>
          <p:cNvPr id="38" name="テキスト ボックス 102"/>
          <p:cNvSpPr txBox="1">
            <a:spLocks noChangeArrowheads="1"/>
          </p:cNvSpPr>
          <p:nvPr/>
        </p:nvSpPr>
        <p:spPr bwMode="auto">
          <a:xfrm>
            <a:off x="488834" y="558392"/>
            <a:ext cx="7502922" cy="36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自社を</a:t>
            </a:r>
            <a:r>
              <a:rPr lang="en-US" altLang="ja-JP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PR</a:t>
            </a:r>
            <a:r>
              <a:rPr lang="ja-JP" altLang="en-US" sz="2520" b="1" spc="-31" baseline="300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するフレーズ及び簡潔な紹介</a:t>
            </a:r>
            <a:r>
              <a:rPr lang="ja-JP" altLang="en-US" sz="2520" b="1" spc="-31" baseline="3000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文   （　</a:t>
            </a:r>
            <a:r>
              <a:rPr lang="zh-CN" altLang="en-US" sz="2520" b="1" spc="-31" baseline="3000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中文版  </a:t>
            </a:r>
            <a:r>
              <a:rPr lang="ja-JP" altLang="en-US" sz="2520" b="1" spc="-31" baseline="3000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）</a:t>
            </a:r>
            <a:endParaRPr lang="en-US" altLang="ja-JP" sz="2520" b="1" spc="-31" baseline="30000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709439" y="6318258"/>
            <a:ext cx="927293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274978" y="6092080"/>
            <a:ext cx="2839239" cy="44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各項目（段落）の高さ（幅）は、自由に</a:t>
            </a:r>
            <a:endParaRPr lang="en-US" altLang="ja-JP" sz="1155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調整して結構です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3377" y="1133988"/>
            <a:ext cx="4359813" cy="318193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zh-CN" altLang="en-US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Arial" charset="0"/>
              </a:rPr>
              <a:t>企业简介</a:t>
            </a:r>
            <a:endParaRPr lang="ja-JP" altLang="en-US" sz="14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19" name="テキスト ボックス 101"/>
          <p:cNvSpPr txBox="1">
            <a:spLocks noChangeArrowheads="1"/>
          </p:cNvSpPr>
          <p:nvPr/>
        </p:nvSpPr>
        <p:spPr bwMode="auto">
          <a:xfrm>
            <a:off x="667553" y="1483669"/>
            <a:ext cx="9523145" cy="55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zh-CN" altLang="en-US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水处理方面</a:t>
            </a:r>
            <a:r>
              <a:rPr lang="ja-JP" altLang="en-US" sz="147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● ● </a:t>
            </a:r>
            <a:r>
              <a:rPr lang="ja-JP" altLang="en-US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●● １２３４５６７８９０１２３４５６７８９０１２３４５６７８９０１２３４５６７８９０</a:t>
            </a:r>
            <a:endParaRPr lang="en-US" altLang="ja-JP" sz="147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en-US" altLang="ja-JP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100</a:t>
            </a:r>
            <a:r>
              <a:rPr lang="zh-CN" altLang="en-US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个</a:t>
            </a:r>
            <a:r>
              <a:rPr lang="ja-JP" altLang="en-US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字以内</a:t>
            </a:r>
            <a:r>
              <a:rPr lang="zh-CN" altLang="en-US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的企业简介</a:t>
            </a:r>
            <a:r>
              <a:rPr lang="ja-JP" altLang="en-US" sz="1470" spc="-3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 </a:t>
            </a:r>
            <a:r>
              <a:rPr lang="ja-JP" altLang="en-US" sz="147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　 　</a:t>
            </a:r>
            <a:endParaRPr lang="en-US" altLang="ja-JP" sz="147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82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9" descr="D:\Documents and Settings\OMAC0429\デスクトップ\写真\01環境表紙緑上high2.jpg"/>
          <p:cNvPicPr>
            <a:picLocks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 bwMode="auto">
          <a:xfrm>
            <a:off x="0" y="0"/>
            <a:ext cx="10692000" cy="62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矢印: 上下 1"/>
          <p:cNvSpPr/>
          <p:nvPr/>
        </p:nvSpPr>
        <p:spPr>
          <a:xfrm>
            <a:off x="4665545" y="2723128"/>
            <a:ext cx="508778" cy="3193583"/>
          </a:xfrm>
          <a:prstGeom prst="upDownArrow">
            <a:avLst/>
          </a:prstGeom>
          <a:gradFill flip="none" rotWithShape="1">
            <a:gsLst>
              <a:gs pos="100000">
                <a:schemeClr val="accent6">
                  <a:lumMod val="75000"/>
                </a:schemeClr>
              </a:gs>
              <a:gs pos="6000">
                <a:srgbClr val="F0EBD5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4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6046" y="462891"/>
            <a:ext cx="4359813" cy="318193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zh-CN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  <a:cs typeface="Arial" charset="0"/>
              </a:rPr>
              <a:t>应</a:t>
            </a:r>
            <a:r>
              <a:rPr lang="ja-JP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  <a:cs typeface="Arial" charset="0"/>
              </a:rPr>
              <a:t>用事例・</a:t>
            </a:r>
            <a:r>
              <a:rPr lang="zh-CN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  <a:cs typeface="Arial" charset="0"/>
              </a:rPr>
              <a:t>业绩</a:t>
            </a:r>
            <a:endParaRPr lang="en-US" altLang="ja-JP" sz="14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宋体" pitchFamily="2" charset="-122"/>
              <a:cs typeface="Arial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16051" y="744546"/>
            <a:ext cx="927293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101"/>
          <p:cNvSpPr txBox="1">
            <a:spLocks noChangeArrowheads="1"/>
          </p:cNvSpPr>
          <p:nvPr/>
        </p:nvSpPr>
        <p:spPr bwMode="auto">
          <a:xfrm>
            <a:off x="385714" y="772907"/>
            <a:ext cx="8952348" cy="165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＜日本における実績＞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水処理装置（横浜市栄水再生センター）、排水処理設備（○○食品株式会社前橋工場）、海水処理設備（沖縄県宮古島市）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＜中国（台湾、香港、マカオ含む）における実績＞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大陸市場は、これから開拓を予定。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台湾に代理店。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香港に協力会社。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＜その他の国における実績＞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海水処理設備（フィリピンセブ島）（</a:t>
            </a:r>
            <a:r>
              <a:rPr lang="en-US" altLang="ja-JP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ODA</a:t>
            </a: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案件）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pic>
        <p:nvPicPr>
          <p:cNvPr id="16" name="Picture 10" descr="D:\Documents and Settings\OMAC0429\デスクトップ\写真\03水.jpg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306" y="7202974"/>
            <a:ext cx="7200000" cy="36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1746306" y="6425688"/>
            <a:ext cx="7200000" cy="907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1755" tIns="50878" rIns="101755" bIns="50878" anchor="ctr"/>
          <a:lstStyle/>
          <a:p>
            <a:pPr defTabSz="1065231" eaLnBrk="1" hangingPunct="1">
              <a:defRPr/>
            </a:pPr>
            <a:endParaRPr lang="en-US" altLang="ja-JP" sz="147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18" name="テキスト ボックス 50"/>
          <p:cNvSpPr txBox="1">
            <a:spLocks noChangeArrowheads="1"/>
          </p:cNvSpPr>
          <p:nvPr/>
        </p:nvSpPr>
        <p:spPr bwMode="auto">
          <a:xfrm>
            <a:off x="4426028" y="6713871"/>
            <a:ext cx="4898123" cy="58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E-mail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@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.co.jp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TEL: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　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FAX: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＋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担当者名：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50"/>
          <p:cNvSpPr txBox="1">
            <a:spLocks noChangeArrowheads="1"/>
          </p:cNvSpPr>
          <p:nvPr/>
        </p:nvSpPr>
        <p:spPr bwMode="auto">
          <a:xfrm>
            <a:off x="1767810" y="6473650"/>
            <a:ext cx="3944830" cy="30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6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itchFamily="34" charset="0"/>
              </a:rPr>
              <a:t>〇〇株式会社</a:t>
            </a:r>
            <a:endParaRPr lang="en-US" altLang="ja-JP" sz="126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itchFamily="34" charset="0"/>
            </a:endParaRPr>
          </a:p>
        </p:txBody>
      </p:sp>
      <p:sp>
        <p:nvSpPr>
          <p:cNvPr id="20" name="テキスト ボックス 50"/>
          <p:cNvSpPr txBox="1">
            <a:spLocks noChangeArrowheads="1"/>
          </p:cNvSpPr>
          <p:nvPr/>
        </p:nvSpPr>
        <p:spPr bwMode="auto">
          <a:xfrm>
            <a:off x="1769247" y="6692216"/>
            <a:ext cx="3876500" cy="58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郵便番号</a:t>
            </a:r>
            <a:r>
              <a:rPr lang="zh-CN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横浜市○○区〇〇〇〇ー〇ー〇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従業員数：　名　資本金：　　　円</a:t>
            </a:r>
            <a:endParaRPr lang="en-US" altLang="zh-CN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50"/>
          <p:cNvSpPr txBox="1">
            <a:spLocks noChangeArrowheads="1"/>
          </p:cNvSpPr>
          <p:nvPr/>
        </p:nvSpPr>
        <p:spPr bwMode="auto">
          <a:xfrm>
            <a:off x="4426028" y="6458383"/>
            <a:ext cx="2751549" cy="2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55" tIns="50878" rIns="101755" bIns="5087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44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0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URL;http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://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〇〇〇〇〇〇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3245" y="6650844"/>
            <a:ext cx="1343668" cy="72939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21" y="6425688"/>
            <a:ext cx="1368869" cy="1080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154636" y="1205997"/>
            <a:ext cx="2691763" cy="1158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香港協力会社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会社名：〇〇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Ltd.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住所：香港特別行政区旺角〇ー〇ー〇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担当社名：　　（中国語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英語）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20778" y="1219630"/>
            <a:ext cx="2470548" cy="1158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台湾代理店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会社名：〇〇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Ltd.</a:t>
            </a: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住所：台北市・・・・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155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担当社名：　　（中国語</a:t>
            </a:r>
            <a:r>
              <a:rPr lang="en-US" altLang="ja-JP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15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日本語）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8218" y="2632254"/>
            <a:ext cx="4359813" cy="318193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zh-CN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  <a:cs typeface="Arial" charset="0"/>
              </a:rPr>
              <a:t>期待开展的中国业务</a:t>
            </a:r>
            <a:endParaRPr lang="en-US" altLang="ja-JP" sz="14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宋体" pitchFamily="2" charset="-122"/>
              <a:cs typeface="Arial" charset="0"/>
            </a:endParaRPr>
          </a:p>
        </p:txBody>
      </p:sp>
      <p:cxnSp>
        <p:nvCxnSpPr>
          <p:cNvPr id="38" name="直線コネクタ 37"/>
          <p:cNvCxnSpPr>
            <a:cxnSpLocks/>
          </p:cNvCxnSpPr>
          <p:nvPr/>
        </p:nvCxnSpPr>
        <p:spPr>
          <a:xfrm>
            <a:off x="418223" y="2913909"/>
            <a:ext cx="4007805" cy="216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101"/>
          <p:cNvSpPr txBox="1">
            <a:spLocks noChangeArrowheads="1"/>
          </p:cNvSpPr>
          <p:nvPr/>
        </p:nvSpPr>
        <p:spPr bwMode="auto">
          <a:xfrm>
            <a:off x="425429" y="2935565"/>
            <a:ext cx="4088924" cy="3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・代理店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　当社の商品を扱ってくれる代理店を探しています</a:t>
            </a:r>
            <a:r>
              <a:rPr lang="en-US" altLang="ja-JP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(</a:t>
            </a: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特に上海市、広東省</a:t>
            </a:r>
            <a:r>
              <a:rPr lang="en-US" altLang="ja-JP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)</a:t>
            </a:r>
            <a:r>
              <a:rPr lang="ja-JP" altLang="en-US" sz="1260" spc="-31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・技術譲渡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　海水淡水化技術について、中国国内の製造販売にかかる技術譲渡先を探しています。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・中国の課題に応じた共同研究開発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①浙江省太湖の水質改善を地元政府から協力を求められていますが、規模が大きいのと、水質に特徴があるため、技術の現地化と普及に協力してくれるパートナーを探しています（資本面と技術面）。協力方式は、技術譲渡（技術定着に必要な人材研修も行います）・共同開発などを想定しています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②生産の中国化を考えており、製造パートナーを探しています。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14286" y="2669976"/>
            <a:ext cx="4359813" cy="318193"/>
          </a:xfrm>
          <a:prstGeom prst="rect">
            <a:avLst/>
          </a:prstGeom>
          <a:noFill/>
        </p:spPr>
        <p:txBody>
          <a:bodyPr lIns="101755" tIns="50878" rIns="101755" bIns="50878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主要設備・研究体制</a:t>
            </a:r>
            <a:endParaRPr lang="en-US" altLang="ja-JP" sz="14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Arial" charset="0"/>
            </a:endParaRPr>
          </a:p>
        </p:txBody>
      </p:sp>
      <p:cxnSp>
        <p:nvCxnSpPr>
          <p:cNvPr id="24" name="直線コネクタ 23"/>
          <p:cNvCxnSpPr>
            <a:cxnSpLocks/>
          </p:cNvCxnSpPr>
          <p:nvPr/>
        </p:nvCxnSpPr>
        <p:spPr>
          <a:xfrm>
            <a:off x="5614290" y="2951631"/>
            <a:ext cx="4007805" cy="216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101"/>
          <p:cNvSpPr txBox="1">
            <a:spLocks noChangeArrowheads="1"/>
          </p:cNvSpPr>
          <p:nvPr/>
        </p:nvSpPr>
        <p:spPr bwMode="auto">
          <a:xfrm>
            <a:off x="5621496" y="2973287"/>
            <a:ext cx="4088924" cy="204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755" tIns="50878" rIns="101755" bIns="50878">
            <a:spAutoFit/>
          </a:bodyPr>
          <a:lstStyle/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＜設備＞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・○○○○（当該業界で、所有していることが優位性の証明になる設備があれば、こちらに記載してください）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＜研究体制＞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・○○大学との共同研究。中国の大学との共同研究も歓迎します。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</a:t>
            </a:r>
            <a:r>
              <a:rPr lang="en-US" altLang="ja-JP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ODA</a:t>
            </a: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を活用したフィリピン等地元政府の行政課題への協力。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defTabSz="1065231" eaLnBrk="1" hangingPunct="1">
              <a:defRPr/>
            </a:pPr>
            <a:r>
              <a:rPr lang="ja-JP" altLang="en-US" sz="1260" spc="-3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・国内での産学官連携に積極的に取り組んでいます。</a:t>
            </a:r>
            <a:endParaRPr lang="en-US" altLang="ja-JP" sz="1260" spc="-3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14353" y="1787597"/>
            <a:ext cx="3724096" cy="270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中国現地法人がある場合、最優先で記載してください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43963" y="2723129"/>
            <a:ext cx="2839239" cy="44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各項目（段落）の高さ（幅）は、自由に</a:t>
            </a:r>
            <a:endParaRPr lang="en-US" altLang="ja-JP" sz="1155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55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調整して結構です</a:t>
            </a:r>
          </a:p>
        </p:txBody>
      </p:sp>
    </p:spTree>
    <p:extLst>
      <p:ext uri="{BB962C8B-B14F-4D97-AF65-F5344CB8AC3E}">
        <p14:creationId xmlns:p14="http://schemas.microsoft.com/office/powerpoint/2010/main" val="33658368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992"/>
          <a:stretch/>
        </p:blipFill>
        <p:spPr>
          <a:xfrm>
            <a:off x="5531554" y="6228109"/>
            <a:ext cx="4860000" cy="114984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847"/>
          <a:stretch/>
        </p:blipFill>
        <p:spPr>
          <a:xfrm>
            <a:off x="305346" y="2483693"/>
            <a:ext cx="2430000" cy="489654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242" y="107429"/>
            <a:ext cx="9623330" cy="525854"/>
          </a:xfrm>
        </p:spPr>
        <p:txBody>
          <a:bodyPr/>
          <a:lstStyle/>
          <a:p>
            <a:r>
              <a:rPr lang="ja-JP" altLang="en-US" sz="2100" dirty="0"/>
              <a:t>横浜企業クラスターガイド原稿作成方法のご説明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5346" y="539478"/>
            <a:ext cx="10219248" cy="78980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400" dirty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このファイルは横浜企業クラスターガイドの原稿の様式です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。本ファイルの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1,2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ページ（日本語版）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3,4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ページ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(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中国語版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)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を直接更新してください。記載いただいた内容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を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web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サイト　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  <a:hlinkClick r:id="rId4"/>
              </a:rPr>
              <a:t>http</a:t>
            </a:r>
            <a:r>
              <a:rPr lang="en-US" altLang="ja-JP" sz="1400" dirty="0">
                <a:latin typeface="Source Han Sans CN Normal" panose="020B0400000000000000" pitchFamily="34" charset="-128"/>
                <a:ea typeface="Source Han Sans CN Normal" panose="020B0400000000000000" pitchFamily="34" charset="-128"/>
                <a:hlinkClick r:id="rId4"/>
              </a:rPr>
              <a:t>://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  <a:hlinkClick r:id="rId4"/>
              </a:rPr>
              <a:t>www.city-yokohama.cn/matching/matching.html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　　や</a:t>
            </a:r>
            <a:r>
              <a:rPr lang="ja-JP" altLang="en-US" sz="1400" dirty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、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冊子にて公開します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。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IDEC</a:t>
            </a:r>
            <a:r>
              <a:rPr lang="ja-JP" altLang="en-US" sz="1400" dirty="0" err="1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にて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中国語翻訳を行う場合、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1,2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ページのみ作成ください。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本ページ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は公開されません。</a:t>
            </a:r>
            <a:endParaRPr lang="en-US" altLang="ja-JP" sz="1400" dirty="0" smtClean="0"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本ファイルのスライドのサイズ（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29.7cm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　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×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　</a:t>
            </a:r>
            <a:r>
              <a:rPr lang="en-US" altLang="ja-JP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20.999cm</a:t>
            </a:r>
            <a:r>
              <a:rPr lang="ja-JP" altLang="en-US" sz="1400" dirty="0" smtClean="0"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）は変更しないでください。</a:t>
            </a:r>
            <a:endParaRPr lang="en-US" altLang="ja-JP" sz="1400" dirty="0" smtClean="0"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b="1" dirty="0" smtClean="0"/>
          </a:p>
          <a:p>
            <a:pPr marL="0" indent="0">
              <a:buNone/>
            </a:pPr>
            <a:endParaRPr lang="en-US" altLang="ja-JP" sz="1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21150"/>
              </p:ext>
            </p:extLst>
          </p:nvPr>
        </p:nvGraphicFramePr>
        <p:xfrm>
          <a:off x="1634058" y="3995860"/>
          <a:ext cx="3567832" cy="3352798"/>
        </p:xfrm>
        <a:graphic>
          <a:graphicData uri="http://schemas.openxmlformats.org/drawingml/2006/table">
            <a:tbl>
              <a:tblPr/>
              <a:tblGrid>
                <a:gridCol w="1335584"/>
                <a:gridCol w="1224136"/>
                <a:gridCol w="504056"/>
                <a:gridCol w="504056"/>
              </a:tblGrid>
              <a:tr h="4533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表題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フォント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本文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フォント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企業・製品紹介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公司简介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特長・得意技術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特长・擅长技术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主要事業・主要製品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主要事业・主要产品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活用事例・実績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应用事例・业绩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8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期待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する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中国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ビジネス展開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期待开展的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中国业务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8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主要設備・研究体制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主要設備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研究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体制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連絡先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联系方式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8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表内文字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写真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キャプション等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表格内文字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，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解说词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5423002" y="4571925"/>
            <a:ext cx="5039760" cy="2880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eaLnBrk="1" hangingPunct="1"/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連絡先欄には対応</a:t>
            </a:r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可能</a:t>
            </a:r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言語も記載</a:t>
            </a:r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してください。</a:t>
            </a:r>
            <a:endParaRPr lang="en-US" altLang="ja-JP" sz="1200" dirty="0" smtClean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eaLnBrk="1" hangingPunct="1"/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中国語での</a:t>
            </a:r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問い合わせに対し、</a:t>
            </a:r>
            <a:r>
              <a:rPr lang="en-US" altLang="ja-JP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IDEC</a:t>
            </a:r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上海事務所を一次問い合わせ先としたい場合、下記のように記載してください。</a:t>
            </a:r>
            <a:endParaRPr lang="en-US" altLang="ja-JP" sz="1200" dirty="0" smtClean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eaLnBrk="1" hangingPunct="1"/>
            <a:endParaRPr lang="en-US" altLang="zh-CN" sz="1200" dirty="0" smtClean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eaLnBrk="1" hangingPunct="1"/>
            <a:r>
              <a:rPr lang="zh-CN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联</a:t>
            </a:r>
            <a:r>
              <a:rPr lang="zh-CN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系方式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IDEC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上海</a:t>
            </a:r>
            <a:r>
              <a:rPr lang="zh-CN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事务所</a:t>
            </a:r>
            <a:endParaRPr lang="en-US" altLang="ja-JP" sz="1200" dirty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eaLnBrk="1" hangingPunct="1"/>
            <a:r>
              <a:rPr lang="en-US" altLang="ja-JP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E-mail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yokohama@idec-sh.com</a:t>
            </a:r>
          </a:p>
          <a:p>
            <a:pPr eaLnBrk="1" hangingPunct="1"/>
            <a:r>
              <a:rPr lang="en-US" altLang="ja-JP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TEL: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＋</a:t>
            </a:r>
            <a:r>
              <a:rPr lang="en-US" altLang="ja-JP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86-(0)21-6841-5777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eaLnBrk="1" hangingPunct="1"/>
            <a:r>
              <a:rPr lang="zh-CN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负责人姓名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：</a:t>
            </a:r>
            <a:r>
              <a:rPr lang="zh-CN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张 健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（中文、日文）岩田 健（日文）</a:t>
            </a:r>
            <a:endParaRPr lang="en-US" altLang="ja-JP" sz="1200" dirty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pPr algn="ctr"/>
            <a:endParaRPr kumimoji="1" lang="ja-JP" altLang="en-US" sz="1200" dirty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17914" y="1547590"/>
            <a:ext cx="5039760" cy="2448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企業名、商品名などの中国語表記が決まっている場合は、</a:t>
            </a:r>
            <a:endParaRPr lang="en-US" altLang="ja-JP" sz="1200" dirty="0" smtClean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下記に記載してください。</a:t>
            </a:r>
            <a:endParaRPr kumimoji="1" lang="ja-JP" altLang="en-US" sz="1200" dirty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121090"/>
              </p:ext>
            </p:extLst>
          </p:nvPr>
        </p:nvGraphicFramePr>
        <p:xfrm>
          <a:off x="5567018" y="2361474"/>
          <a:ext cx="4747440" cy="1418364"/>
        </p:xfrm>
        <a:graphic>
          <a:graphicData uri="http://schemas.openxmlformats.org/drawingml/2006/table">
            <a:tbl>
              <a:tblPr/>
              <a:tblGrid>
                <a:gridCol w="288032"/>
                <a:gridCol w="2304256"/>
                <a:gridCol w="2155152"/>
              </a:tblGrid>
              <a:tr h="320299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中国語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ヤクルト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养乐多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233338" y="1547589"/>
            <a:ext cx="5039760" cy="590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indent="0">
              <a:buNone/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本原稿の作成にあたっては、原則として次のフォントを使用してください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ＭＳ 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	（日本語）</a:t>
            </a:r>
          </a:p>
          <a:p>
            <a:pPr marL="0" indent="0">
              <a:buNone/>
            </a:pPr>
            <a:r>
              <a:rPr lang="en-US" altLang="ja-JP" sz="1200" dirty="0" err="1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SimHei</a:t>
            </a:r>
            <a:r>
              <a:rPr lang="en-US" altLang="ja-JP" sz="1200" dirty="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（中国語）</a:t>
            </a:r>
          </a:p>
          <a:p>
            <a:pPr marL="0" indent="0">
              <a:buNone/>
            </a:pPr>
            <a:r>
              <a:rPr lang="en-US" altLang="ja-JP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Source Han Sans CN Normal	</a:t>
            </a:r>
            <a:r>
              <a:rPr lang="ja-JP" altLang="en-US" sz="1200" dirty="0">
                <a:solidFill>
                  <a:schemeClr val="tx1"/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rPr>
              <a:t>（日中共用）</a:t>
            </a:r>
          </a:p>
          <a:p>
            <a:endParaRPr kumimoji="1" lang="ja-JP" altLang="en-US" sz="1400" dirty="0">
              <a:solidFill>
                <a:schemeClr val="tx1"/>
              </a:solidFill>
              <a:latin typeface="Source Han Sans CN Normal" panose="020B0400000000000000" pitchFamily="34" charset="-128"/>
              <a:ea typeface="Source Han Sans CN Normal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1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100000">
              <a:schemeClr val="accent6">
                <a:lumMod val="75000"/>
              </a:schemeClr>
            </a:gs>
            <a:gs pos="6000">
              <a:srgbClr val="F0EBD5"/>
            </a:gs>
            <a:gs pos="100000">
              <a:schemeClr val="bg1"/>
            </a:gs>
          </a:gsLst>
          <a:lin ang="10800000" scaled="1"/>
          <a:tileRect/>
        </a:gradFill>
        <a:ln>
          <a:noFill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100" dirty="0" smtClean="0">
            <a:latin typeface="SimSun" pitchFamily="2" charset="-122"/>
            <a:ea typeface="SimSun" pitchFamily="2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05EDCF0365A27D41A74816D3B9C64194|1757814118" UniqueId="c6d0a630-5cfc-4770-9bd3-2416d1b93416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5EDCF0365A27D41A74816D3B9C64194" ma:contentTypeVersion="4" ma:contentTypeDescription="新しいドキュメントを作成します。" ma:contentTypeScope="" ma:versionID="6c0356ea80f06e2a78c07bba38f27c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25af27890f0578b1bbb851f88d772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ポリシー適用除外" ma:description="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PolicyDirtyBag xmlns="microsoft.office.server.policy.changes">
  <Microsoft.Office.RecordsManagement.PolicyFeatures.PolicyAudit op="Change"/>
</PolicyDirtyBag>
</file>

<file path=customXml/itemProps1.xml><?xml version="1.0" encoding="utf-8"?>
<ds:datastoreItem xmlns:ds="http://schemas.openxmlformats.org/officeDocument/2006/customXml" ds:itemID="{AD718BA2-FF8C-47F4-810A-9F5020EE223B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A51C9AB5-90EF-4574-AFB9-294E9D9CD7D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5876CA-7FB6-4EB1-8CD1-6478E8CB4F8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6C45A3-A27C-43A4-B4FB-44C66D693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5673A15-EF00-4AA8-99B3-EB66D06B250C}">
  <ds:schemaRefs>
    <ds:schemaRef ds:uri="microsoft.office.server.policy.chang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1077</Words>
  <Application>Microsoft Office PowerPoint</Application>
  <PresentationFormat>ユーザー設定</PresentationFormat>
  <Paragraphs>214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ＭＳ ゴシック</vt:lpstr>
      <vt:lpstr>SimHei</vt:lpstr>
      <vt:lpstr>SimSun</vt:lpstr>
      <vt:lpstr>SimSun</vt:lpstr>
      <vt:lpstr>Source Han Sans CN Normal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横浜企業クラスターガイド原稿作成方法のご説明</vt:lpstr>
    </vt:vector>
  </TitlesOfParts>
  <Company>経済産業省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遠藤</dc:creator>
  <cp:lastModifiedBy>takeshi iwata</cp:lastModifiedBy>
  <cp:revision>39</cp:revision>
  <cp:lastPrinted>2017-05-31T03:38:57Z</cp:lastPrinted>
  <dcterms:created xsi:type="dcterms:W3CDTF">2009-08-27T05:58:06Z</dcterms:created>
  <dcterms:modified xsi:type="dcterms:W3CDTF">2017-05-31T06:38:06Z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0x01010005EDCF0365A27D41A74816D3B9C64194</vt:lpwstr>
  </property>
</Properties>
</file>